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391" r:id="rId2"/>
    <p:sldId id="392" r:id="rId3"/>
    <p:sldId id="416" r:id="rId4"/>
    <p:sldId id="415" r:id="rId5"/>
    <p:sldId id="423" r:id="rId6"/>
    <p:sldId id="440" r:id="rId7"/>
    <p:sldId id="425" r:id="rId8"/>
    <p:sldId id="435" r:id="rId9"/>
    <p:sldId id="431" r:id="rId10"/>
    <p:sldId id="437" r:id="rId11"/>
    <p:sldId id="432" r:id="rId12"/>
    <p:sldId id="439" r:id="rId13"/>
    <p:sldId id="441" r:id="rId14"/>
    <p:sldId id="433" r:id="rId15"/>
    <p:sldId id="429" r:id="rId16"/>
    <p:sldId id="434" r:id="rId17"/>
    <p:sldId id="370" r:id="rId18"/>
  </p:sldIdLst>
  <p:sldSz cx="9144000" cy="6858000" type="screen4x3"/>
  <p:notesSz cx="7010400" cy="9296400"/>
  <p:defaultTextStyle>
    <a:defPPr>
      <a:defRPr lang="et-E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306A40-312D-39AB-4AF1-7FABCC07CFAE}" name="Ruth Jõgiste" initials="RJ" userId="S::ruth.jogiste@rakverelv.onmicrosoft.com::6b984b2c-b213-4a6d-bcfb-598b3445d0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1A08"/>
    <a:srgbClr val="AC3926"/>
    <a:srgbClr val="D0D002"/>
    <a:srgbClr val="FA9D8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69" autoAdjust="0"/>
    <p:restoredTop sz="94612" autoAdjust="0"/>
  </p:normalViewPr>
  <p:slideViewPr>
    <p:cSldViewPr>
      <p:cViewPr varScale="1">
        <p:scale>
          <a:sx n="113" d="100"/>
          <a:sy n="113" d="100"/>
        </p:scale>
        <p:origin x="121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c-lv01\Homes$\ruth.jogiste\Documents\A.RUTH\Eelarve\2024\Triinile%20edastatud\2023%20eelarve%20l&#252;hi&#252;levaate%20pildimaterjali%20algfai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lv01\Homes$\ruth.jogiste\Documents\A.RUTH\Eelarve\2024\Triinile%20edastatud\2023%20eelarve%20l&#252;hi&#252;levaate%20pildimaterjali%20algfai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c-lv01\Homes$\ruth.jogiste\Documents\A.RUTH\Eelarve\2024\Triinile%20edastatud\2023%20eelarve%20l&#252;hi&#252;levaate%20pildimaterjali%20algfai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c-lv01\Homes$\ruth.jogiste\Documents\A.RUTH\Eelarve\2024\Triinile%20edastatud\2023%20eelarve%20l&#252;hi&#252;levaate%20pildimaterjali%20algfail.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1"/>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CC4-4980-AB27-733B2084DFB8}"/>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CC4-4980-AB27-733B2084DFB8}"/>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CC4-4980-AB27-733B2084DFB8}"/>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6CC4-4980-AB27-733B2084DFB8}"/>
              </c:ext>
            </c:extLst>
          </c:dPt>
          <c:dLbls>
            <c:dLbl>
              <c:idx val="2"/>
              <c:layout>
                <c:manualLayout>
                  <c:x val="3.1338235038500979E-2"/>
                  <c:y val="0.14266166167431318"/>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CC4-4980-AB27-733B2084DFB8}"/>
                </c:ext>
              </c:extLst>
            </c:dLbl>
            <c:dLbl>
              <c:idx val="3"/>
              <c:layout>
                <c:manualLayout>
                  <c:x val="1.5781057169178277E-2"/>
                  <c:y val="7.845114866259694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CC4-4980-AB27-733B2084DFB8}"/>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'2024 pildid'!$A$7:$A$10</c:f>
              <c:strCache>
                <c:ptCount val="3"/>
                <c:pt idx="0">
                  <c:v>Maksutulud</c:v>
                </c:pt>
                <c:pt idx="1">
                  <c:v>Saadavad toetused tegevuskuludeks</c:v>
                </c:pt>
                <c:pt idx="2">
                  <c:v>Tulud kaupade ja teenuste müügist ja Muud tegevustulud </c:v>
                </c:pt>
              </c:strCache>
            </c:strRef>
          </c:cat>
          <c:val>
            <c:numRef>
              <c:f>'2024 pildid'!$B$7:$B$9</c:f>
              <c:numCache>
                <c:formatCode>#,##0</c:formatCode>
                <c:ptCount val="3"/>
                <c:pt idx="0">
                  <c:v>17977000</c:v>
                </c:pt>
                <c:pt idx="1">
                  <c:v>8528512</c:v>
                </c:pt>
                <c:pt idx="2">
                  <c:v>2474614</c:v>
                </c:pt>
              </c:numCache>
            </c:numRef>
          </c:val>
          <c:extLst>
            <c:ext xmlns:c16="http://schemas.microsoft.com/office/drawing/2014/chart" uri="{C3380CC4-5D6E-409C-BE32-E72D297353CC}">
              <c16:uniqueId val="{00000008-6CC4-4980-AB27-733B2084DFB8}"/>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ln>
                <a:noFill/>
              </a:ln>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A00-4744-A48F-DEEADA9BA4C2}"/>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A00-4744-A48F-DEEADA9BA4C2}"/>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A00-4744-A48F-DEEADA9BA4C2}"/>
              </c:ext>
            </c:extLst>
          </c:dPt>
          <c:dLbls>
            <c:dLbl>
              <c:idx val="0"/>
              <c:layout>
                <c:manualLayout>
                  <c:x val="-0.15852535756930158"/>
                  <c:y val="-3.806059889793325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5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0.10300598269267278"/>
                      <c:h val="0.14711084191399151"/>
                    </c:manualLayout>
                  </c15:layout>
                </c:ext>
                <c:ext xmlns:c16="http://schemas.microsoft.com/office/drawing/2014/chart" uri="{C3380CC4-5D6E-409C-BE32-E72D297353CC}">
                  <c16:uniqueId val="{00000001-1A00-4744-A48F-DEEADA9BA4C2}"/>
                </c:ext>
              </c:extLst>
            </c:dLbl>
            <c:dLbl>
              <c:idx val="1"/>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extLst>
                <c:ext xmlns:c16="http://schemas.microsoft.com/office/drawing/2014/chart" uri="{C3380CC4-5D6E-409C-BE32-E72D297353CC}">
                  <c16:uniqueId val="{00000003-1A00-4744-A48F-DEEADA9BA4C2}"/>
                </c:ext>
              </c:extLst>
            </c:dLbl>
            <c:dLbl>
              <c:idx val="2"/>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extLst>
                <c:ext xmlns:c16="http://schemas.microsoft.com/office/drawing/2014/chart" uri="{C3380CC4-5D6E-409C-BE32-E72D297353CC}">
                  <c16:uniqueId val="{00000005-1A00-4744-A48F-DEEADA9BA4C2}"/>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'2024 pildid'!$A$13:$A$15</c:f>
              <c:strCache>
                <c:ptCount val="3"/>
                <c:pt idx="0">
                  <c:v>Personalikulud</c:v>
                </c:pt>
                <c:pt idx="1">
                  <c:v>Majandamiskulud</c:v>
                </c:pt>
                <c:pt idx="2">
                  <c:v>Antavad toetused tegevuskuludeks</c:v>
                </c:pt>
              </c:strCache>
            </c:strRef>
          </c:cat>
          <c:val>
            <c:numRef>
              <c:f>'2024 pildid'!$B$13:$B$15</c:f>
              <c:numCache>
                <c:formatCode>#,##0.00</c:formatCode>
                <c:ptCount val="3"/>
                <c:pt idx="0">
                  <c:v>15334218</c:v>
                </c:pt>
                <c:pt idx="1">
                  <c:v>10051830</c:v>
                </c:pt>
                <c:pt idx="2">
                  <c:v>3078099</c:v>
                </c:pt>
              </c:numCache>
            </c:numRef>
          </c:val>
          <c:extLst>
            <c:ext xmlns:c16="http://schemas.microsoft.com/office/drawing/2014/chart" uri="{C3380CC4-5D6E-409C-BE32-E72D297353CC}">
              <c16:uniqueId val="{00000006-1A00-4744-A48F-DEEADA9BA4C2}"/>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326618365537314"/>
          <c:y val="0.29828146133543887"/>
          <c:w val="0.33412546435385593"/>
          <c:h val="0.2957301925003106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dk1">
                  <a:lumMod val="75000"/>
                  <a:lumOff val="25000"/>
                </a:schemeClr>
              </a:solidFill>
              <a:latin typeface="+mn-lt"/>
              <a:ea typeface="+mn-ea"/>
              <a:cs typeface="+mn-cs"/>
            </a:defRPr>
          </a:pPr>
          <a:endParaRPr lang="et-E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218192941055185E-2"/>
          <c:y val="9.2380852170761502E-2"/>
          <c:w val="0.44875264280229138"/>
          <c:h val="0.86510647750322955"/>
        </c:manualLayout>
      </c:layout>
      <c:pieChart>
        <c:varyColors val="1"/>
        <c:ser>
          <c:idx val="0"/>
          <c:order val="0"/>
          <c:explosion val="2"/>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B783-4B47-8B0C-07505991366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B783-4B47-8B0C-07505991366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B783-4B47-8B0C-07505991366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B783-4B47-8B0C-075059913660}"/>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B783-4B47-8B0C-075059913660}"/>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B783-4B47-8B0C-075059913660}"/>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B783-4B47-8B0C-075059913660}"/>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B783-4B47-8B0C-075059913660}"/>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B783-4B47-8B0C-075059913660}"/>
              </c:ext>
            </c:extLst>
          </c:dPt>
          <c:dLbls>
            <c:dLbl>
              <c:idx val="1"/>
              <c:layout>
                <c:manualLayout>
                  <c:x val="0.10164153209662352"/>
                  <c:y val="-0.1177547251038064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783-4B47-8B0C-075059913660}"/>
                </c:ext>
              </c:extLst>
            </c:dLbl>
            <c:dLbl>
              <c:idx val="2"/>
              <c:layout>
                <c:manualLayout>
                  <c:x val="8.1390836575675737E-2"/>
                  <c:y val="-2.6241164298907082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783-4B47-8B0C-075059913660}"/>
                </c:ext>
              </c:extLst>
            </c:dLbl>
            <c:dLbl>
              <c:idx val="3"/>
              <c:layout>
                <c:manualLayout>
                  <c:x val="4.1123681247797091E-2"/>
                  <c:y val="8.599119554500125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783-4B47-8B0C-075059913660}"/>
                </c:ext>
              </c:extLst>
            </c:dLbl>
            <c:dLbl>
              <c:idx val="4"/>
              <c:layout>
                <c:manualLayout>
                  <c:x val="3.9986380450813923E-2"/>
                  <c:y val="0.12669749614631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783-4B47-8B0C-075059913660}"/>
                </c:ext>
              </c:extLst>
            </c:dLbl>
            <c:dLbl>
              <c:idx val="5"/>
              <c:layout>
                <c:manualLayout>
                  <c:x val="-6.2877660175137823E-2"/>
                  <c:y val="6.250635337249510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B783-4B47-8B0C-075059913660}"/>
                </c:ext>
              </c:extLst>
            </c:dLbl>
            <c:dLbl>
              <c:idx val="6"/>
              <c:layout>
                <c:manualLayout>
                  <c:x val="-0.1008919435917968"/>
                  <c:y val="9.2041294838145233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B783-4B47-8B0C-075059913660}"/>
                </c:ext>
              </c:extLst>
            </c:dLbl>
            <c:dLbl>
              <c:idx val="7"/>
              <c:layout>
                <c:manualLayout>
                  <c:x val="4.7701786624781417E-2"/>
                  <c:y val="9.6616256301295667E-2"/>
                </c:manualLayout>
              </c:layout>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B783-4B47-8B0C-075059913660}"/>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B783-4B47-8B0C-07505991366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'2024 pildid'!$A$37:$A$45</c:f>
              <c:strCache>
                <c:ptCount val="9"/>
                <c:pt idx="0">
                  <c:v>Haridus</c:v>
                </c:pt>
                <c:pt idx="1">
                  <c:v>Vabaaeg, kultuur ja religioon</c:v>
                </c:pt>
                <c:pt idx="2">
                  <c:v>Sotsiaalne kaitse</c:v>
                </c:pt>
                <c:pt idx="3">
                  <c:v>Üldised valitsussektori teenused</c:v>
                </c:pt>
                <c:pt idx="4">
                  <c:v>Majandus</c:v>
                </c:pt>
                <c:pt idx="5">
                  <c:v>Keskkonnakaitse</c:v>
                </c:pt>
                <c:pt idx="6">
                  <c:v>Elamu- ja kommunaalmajandus</c:v>
                </c:pt>
                <c:pt idx="7">
                  <c:v>Tervishoid ja Avalik kord ja julgeolek</c:v>
                </c:pt>
                <c:pt idx="8">
                  <c:v>Avalik kord ja julgeolek</c:v>
                </c:pt>
              </c:strCache>
            </c:strRef>
          </c:cat>
          <c:val>
            <c:numRef>
              <c:f>'2024 pildid'!$D$37:$D$44</c:f>
              <c:numCache>
                <c:formatCode>#,##0.00</c:formatCode>
                <c:ptCount val="8"/>
                <c:pt idx="0">
                  <c:v>14569714</c:v>
                </c:pt>
                <c:pt idx="1">
                  <c:v>3914422</c:v>
                </c:pt>
                <c:pt idx="2">
                  <c:v>4073691</c:v>
                </c:pt>
                <c:pt idx="3">
                  <c:v>2430300</c:v>
                </c:pt>
                <c:pt idx="4">
                  <c:v>2156600</c:v>
                </c:pt>
                <c:pt idx="5">
                  <c:v>1056700</c:v>
                </c:pt>
                <c:pt idx="6">
                  <c:v>675210</c:v>
                </c:pt>
                <c:pt idx="7">
                  <c:v>188310</c:v>
                </c:pt>
              </c:numCache>
            </c:numRef>
          </c:val>
          <c:extLst>
            <c:ext xmlns:c16="http://schemas.microsoft.com/office/drawing/2014/chart" uri="{C3380CC4-5D6E-409C-BE32-E72D297353CC}">
              <c16:uniqueId val="{00000012-B783-4B47-8B0C-07505991366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0672630612614653"/>
          <c:y val="5.637023657120812E-2"/>
          <c:w val="0.35091305076227175"/>
          <c:h val="0.8872595268575838"/>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4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400" baseline="0"/>
      </a:pPr>
      <a:endParaRPr lang="et-E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11324876936698"/>
          <c:y val="0.22456759973846419"/>
          <c:w val="0.50092342596679973"/>
          <c:h val="0.81313919093446652"/>
        </c:manualLayout>
      </c:layout>
      <c:pieChart>
        <c:varyColors val="1"/>
        <c:ser>
          <c:idx val="0"/>
          <c:order val="0"/>
          <c:explosion val="2"/>
          <c:dPt>
            <c:idx val="0"/>
            <c:bubble3D val="0"/>
            <c:explosion val="3"/>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5F6-4D95-BD0C-2DC3A4CA084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5F6-4D95-BD0C-2DC3A4CA0841}"/>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5F6-4D95-BD0C-2DC3A4CA0841}"/>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15F6-4D95-BD0C-2DC3A4CA0841}"/>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15F6-4D95-BD0C-2DC3A4CA0841}"/>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15F6-4D95-BD0C-2DC3A4CA0841}"/>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15F6-4D95-BD0C-2DC3A4CA0841}"/>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15F6-4D95-BD0C-2DC3A4CA0841}"/>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15F6-4D95-BD0C-2DC3A4CA0841}"/>
              </c:ext>
            </c:extLst>
          </c:dPt>
          <c:dLbls>
            <c:dLbl>
              <c:idx val="1"/>
              <c:layout>
                <c:manualLayout>
                  <c:x val="5.4248101042518329E-2"/>
                  <c:y val="-0.12627149427471318"/>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5F6-4D95-BD0C-2DC3A4CA0841}"/>
                </c:ext>
              </c:extLst>
            </c:dLbl>
            <c:dLbl>
              <c:idx val="2"/>
              <c:layout>
                <c:manualLayout>
                  <c:x val="9.0007870623237993E-2"/>
                  <c:y val="-3.10130041409834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5F6-4D95-BD0C-2DC3A4CA0841}"/>
                </c:ext>
              </c:extLst>
            </c:dLbl>
            <c:dLbl>
              <c:idx val="3"/>
              <c:layout>
                <c:manualLayout>
                  <c:x val="8.8517032096537288E-2"/>
                  <c:y val="8.599118154943194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5F6-4D95-BD0C-2DC3A4CA0841}"/>
                </c:ext>
              </c:extLst>
            </c:dLbl>
            <c:dLbl>
              <c:idx val="4"/>
              <c:layout>
                <c:manualLayout>
                  <c:x val="-3.7566450789945978E-2"/>
                  <c:y val="1.881962412611832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15F6-4D95-BD0C-2DC3A4CA0841}"/>
                </c:ext>
              </c:extLst>
            </c:dLbl>
            <c:dLbl>
              <c:idx val="5"/>
              <c:layout>
                <c:manualLayout>
                  <c:x val="-4.5643677887958964E-2"/>
                  <c:y val="-5.6270432484087111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15F6-4D95-BD0C-2DC3A4CA0841}"/>
                </c:ext>
              </c:extLst>
            </c:dLbl>
            <c:dLbl>
              <c:idx val="6"/>
              <c:layout>
                <c:manualLayout>
                  <c:x val="-1.7966733046779321E-3"/>
                  <c:y val="-1.35070944378936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15F6-4D95-BD0C-2DC3A4CA0841}"/>
                </c:ext>
              </c:extLst>
            </c:dLbl>
            <c:dLbl>
              <c:idx val="7"/>
              <c:layout>
                <c:manualLayout>
                  <c:x val="4.7701786624781417E-2"/>
                  <c:y val="9.661625630129566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15F6-4D95-BD0C-2DC3A4CA0841}"/>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15F6-4D95-BD0C-2DC3A4CA0841}"/>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'2024 pildid'!$A$58:$A$65</c:f>
              <c:strCache>
                <c:ptCount val="8"/>
                <c:pt idx="0">
                  <c:v>Vabaaeg, kultuur ja religioon</c:v>
                </c:pt>
                <c:pt idx="1">
                  <c:v>Elamu- ja kommunaalmajandus</c:v>
                </c:pt>
                <c:pt idx="2">
                  <c:v>Majandus</c:v>
                </c:pt>
                <c:pt idx="3">
                  <c:v>Tervishoid ja Avalik kord ja julgeolek</c:v>
                </c:pt>
                <c:pt idx="4">
                  <c:v>Üldised valitsussektori teenused</c:v>
                </c:pt>
                <c:pt idx="5">
                  <c:v>Keskkonnakaitse</c:v>
                </c:pt>
                <c:pt idx="6">
                  <c:v>Haridus</c:v>
                </c:pt>
                <c:pt idx="7">
                  <c:v>Sotsiaalne kaitse</c:v>
                </c:pt>
              </c:strCache>
            </c:strRef>
          </c:cat>
          <c:val>
            <c:numRef>
              <c:f>'2024 pildid'!$C$58:$C$64</c:f>
              <c:numCache>
                <c:formatCode>#,##0</c:formatCode>
                <c:ptCount val="7"/>
                <c:pt idx="0">
                  <c:v>2830186</c:v>
                </c:pt>
                <c:pt idx="1">
                  <c:v>450000</c:v>
                </c:pt>
                <c:pt idx="2">
                  <c:v>376998</c:v>
                </c:pt>
                <c:pt idx="3">
                  <c:v>276093</c:v>
                </c:pt>
                <c:pt idx="4">
                  <c:v>150000</c:v>
                </c:pt>
                <c:pt idx="5">
                  <c:v>100000</c:v>
                </c:pt>
                <c:pt idx="6">
                  <c:v>80000</c:v>
                </c:pt>
              </c:numCache>
            </c:numRef>
          </c:val>
          <c:extLst>
            <c:ext xmlns:c16="http://schemas.microsoft.com/office/drawing/2014/chart" uri="{C3380CC4-5D6E-409C-BE32-E72D297353CC}">
              <c16:uniqueId val="{00000012-15F6-4D95-BD0C-2DC3A4CA0841}"/>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1846460764276234"/>
          <c:y val="0.22253404388202402"/>
          <c:w val="0.36912587839653443"/>
          <c:h val="0.49851987182106317"/>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2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AE5C434-01EF-4F9E-8B61-5247F9E48ECF}"/>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3" name="Rectangle 3">
            <a:extLst>
              <a:ext uri="{FF2B5EF4-FFF2-40B4-BE49-F238E27FC236}">
                <a16:creationId xmlns:a16="http://schemas.microsoft.com/office/drawing/2014/main" id="{E9254899-49F9-457B-ABC0-3E9BF4AB4C64}"/>
              </a:ext>
            </a:extLst>
          </p:cNvPr>
          <p:cNvSpPr>
            <a:spLocks noGrp="1" noChangeArrowheads="1"/>
          </p:cNvSpPr>
          <p:nvPr>
            <p:ph type="dt" sz="quarter" idx="1"/>
          </p:nvPr>
        </p:nvSpPr>
        <p:spPr bwMode="auto">
          <a:xfrm>
            <a:off x="3970338"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0" hangingPunct="0">
              <a:defRPr sz="1200">
                <a:latin typeface="Arial" charset="0"/>
                <a:cs typeface="Arial" charset="0"/>
              </a:defRPr>
            </a:lvl1pPr>
          </a:lstStyle>
          <a:p>
            <a:pPr>
              <a:defRPr/>
            </a:pPr>
            <a:fld id="{215B296D-26EB-489A-9159-9C99B0F9B2A0}" type="datetimeFigureOut">
              <a:rPr lang="et-EE" altLang="et-EE"/>
              <a:pPr>
                <a:defRPr/>
              </a:pPr>
              <a:t>05.01.2024</a:t>
            </a:fld>
            <a:endParaRPr lang="et-EE" altLang="et-EE"/>
          </a:p>
        </p:txBody>
      </p:sp>
      <p:sp>
        <p:nvSpPr>
          <p:cNvPr id="81924" name="Rectangle 4">
            <a:extLst>
              <a:ext uri="{FF2B5EF4-FFF2-40B4-BE49-F238E27FC236}">
                <a16:creationId xmlns:a16="http://schemas.microsoft.com/office/drawing/2014/main" id="{A8ABD6CF-FB33-4182-8790-AED4935D4524}"/>
              </a:ext>
            </a:extLst>
          </p:cNvPr>
          <p:cNvSpPr>
            <a:spLocks noGrp="1" noChangeArrowheads="1"/>
          </p:cNvSpPr>
          <p:nvPr>
            <p:ph type="ftr" sz="quarter" idx="2"/>
          </p:nvPr>
        </p:nvSpPr>
        <p:spPr bwMode="auto">
          <a:xfrm>
            <a:off x="0"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5" name="Rectangle 5">
            <a:extLst>
              <a:ext uri="{FF2B5EF4-FFF2-40B4-BE49-F238E27FC236}">
                <a16:creationId xmlns:a16="http://schemas.microsoft.com/office/drawing/2014/main" id="{88C4F4AA-E4C5-4C62-B93A-38E7C0FE5B39}"/>
              </a:ext>
            </a:extLst>
          </p:cNvPr>
          <p:cNvSpPr>
            <a:spLocks noGrp="1" noChangeArrowheads="1"/>
          </p:cNvSpPr>
          <p:nvPr>
            <p:ph type="sldNum" sz="quarter" idx="3"/>
          </p:nvPr>
        </p:nvSpPr>
        <p:spPr bwMode="auto">
          <a:xfrm>
            <a:off x="3970338"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0" hangingPunct="0">
              <a:defRPr sz="1200" smtClean="0"/>
            </a:lvl1pPr>
          </a:lstStyle>
          <a:p>
            <a:pPr>
              <a:defRPr/>
            </a:pPr>
            <a:fld id="{A19154D1-2BFA-4550-87C6-1878777B0D5D}"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BE5536A0-D750-4FD8-8A2E-7EBAE17C76FE}"/>
              </a:ext>
            </a:extLst>
          </p:cNvPr>
          <p:cNvSpPr>
            <a:spLocks noGrp="1"/>
          </p:cNvSpPr>
          <p:nvPr>
            <p:ph type="dt" sz="half" idx="10"/>
          </p:nvPr>
        </p:nvSpPr>
        <p:spPr/>
        <p:txBody>
          <a:bodyPr/>
          <a:lstStyle>
            <a:lvl1pPr>
              <a:defRPr/>
            </a:lvl1pPr>
          </a:lstStyle>
          <a:p>
            <a:pPr>
              <a:defRPr/>
            </a:pPr>
            <a:fld id="{728ED53D-2D7A-40A7-84E8-7378D6E477FE}" type="datetimeFigureOut">
              <a:rPr lang="et-EE"/>
              <a:pPr>
                <a:defRPr/>
              </a:pPr>
              <a:t>05.01.2024</a:t>
            </a:fld>
            <a:endParaRPr lang="et-EE"/>
          </a:p>
        </p:txBody>
      </p:sp>
      <p:sp>
        <p:nvSpPr>
          <p:cNvPr id="5" name="Footer Placeholder 4">
            <a:extLst>
              <a:ext uri="{FF2B5EF4-FFF2-40B4-BE49-F238E27FC236}">
                <a16:creationId xmlns:a16="http://schemas.microsoft.com/office/drawing/2014/main" id="{A11C18DA-D68B-402F-835E-A375C8496507}"/>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6883BA39-A638-4978-9D40-99AF1501EF3C}"/>
              </a:ext>
            </a:extLst>
          </p:cNvPr>
          <p:cNvSpPr>
            <a:spLocks noGrp="1"/>
          </p:cNvSpPr>
          <p:nvPr>
            <p:ph type="sldNum" sz="quarter" idx="12"/>
          </p:nvPr>
        </p:nvSpPr>
        <p:spPr/>
        <p:txBody>
          <a:bodyPr/>
          <a:lstStyle>
            <a:lvl1pPr>
              <a:defRPr/>
            </a:lvl1pPr>
          </a:lstStyle>
          <a:p>
            <a:pPr>
              <a:defRPr/>
            </a:pPr>
            <a:fld id="{9DA361B4-AFDD-410F-8008-50249BAF9FCA}" type="slidenum">
              <a:rPr lang="et-EE" altLang="et-EE"/>
              <a:pPr>
                <a:defRPr/>
              </a:pPr>
              <a:t>‹#›</a:t>
            </a:fld>
            <a:endParaRPr lang="et-EE" altLang="et-EE"/>
          </a:p>
        </p:txBody>
      </p:sp>
    </p:spTree>
    <p:extLst>
      <p:ext uri="{BB962C8B-B14F-4D97-AF65-F5344CB8AC3E}">
        <p14:creationId xmlns:p14="http://schemas.microsoft.com/office/powerpoint/2010/main" val="136333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51560669-986B-4036-95FF-652FA1933621}"/>
              </a:ext>
            </a:extLst>
          </p:cNvPr>
          <p:cNvSpPr>
            <a:spLocks noGrp="1"/>
          </p:cNvSpPr>
          <p:nvPr>
            <p:ph type="dt" sz="half" idx="10"/>
          </p:nvPr>
        </p:nvSpPr>
        <p:spPr/>
        <p:txBody>
          <a:bodyPr/>
          <a:lstStyle>
            <a:lvl1pPr>
              <a:defRPr/>
            </a:lvl1pPr>
          </a:lstStyle>
          <a:p>
            <a:pPr>
              <a:defRPr/>
            </a:pPr>
            <a:fld id="{6DBA0E94-206B-456A-BA1D-306B643BFAA1}" type="datetimeFigureOut">
              <a:rPr lang="et-EE"/>
              <a:pPr>
                <a:defRPr/>
              </a:pPr>
              <a:t>05.01.2024</a:t>
            </a:fld>
            <a:endParaRPr lang="et-EE"/>
          </a:p>
        </p:txBody>
      </p:sp>
      <p:sp>
        <p:nvSpPr>
          <p:cNvPr id="5" name="Footer Placeholder 4">
            <a:extLst>
              <a:ext uri="{FF2B5EF4-FFF2-40B4-BE49-F238E27FC236}">
                <a16:creationId xmlns:a16="http://schemas.microsoft.com/office/drawing/2014/main" id="{C38B0F7C-2871-42FA-A963-5104D2C284C0}"/>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06515BB2-32F8-4D1C-96F2-1F1B46AD7B9F}"/>
              </a:ext>
            </a:extLst>
          </p:cNvPr>
          <p:cNvSpPr>
            <a:spLocks noGrp="1"/>
          </p:cNvSpPr>
          <p:nvPr>
            <p:ph type="sldNum" sz="quarter" idx="12"/>
          </p:nvPr>
        </p:nvSpPr>
        <p:spPr/>
        <p:txBody>
          <a:bodyPr/>
          <a:lstStyle>
            <a:lvl1pPr>
              <a:defRPr/>
            </a:lvl1pPr>
          </a:lstStyle>
          <a:p>
            <a:pPr>
              <a:defRPr/>
            </a:pPr>
            <a:fld id="{549BE519-88CE-4061-AD8B-F8D50AE4A27C}" type="slidenum">
              <a:rPr lang="et-EE" altLang="et-EE"/>
              <a:pPr>
                <a:defRPr/>
              </a:pPr>
              <a:t>‹#›</a:t>
            </a:fld>
            <a:endParaRPr lang="et-EE" altLang="et-EE"/>
          </a:p>
        </p:txBody>
      </p:sp>
    </p:spTree>
    <p:extLst>
      <p:ext uri="{BB962C8B-B14F-4D97-AF65-F5344CB8AC3E}">
        <p14:creationId xmlns:p14="http://schemas.microsoft.com/office/powerpoint/2010/main" val="39017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08109D5C-C111-401B-917B-34498B5FEA4C}"/>
              </a:ext>
            </a:extLst>
          </p:cNvPr>
          <p:cNvSpPr>
            <a:spLocks noGrp="1"/>
          </p:cNvSpPr>
          <p:nvPr>
            <p:ph type="dt" sz="half" idx="10"/>
          </p:nvPr>
        </p:nvSpPr>
        <p:spPr/>
        <p:txBody>
          <a:bodyPr/>
          <a:lstStyle>
            <a:lvl1pPr>
              <a:defRPr/>
            </a:lvl1pPr>
          </a:lstStyle>
          <a:p>
            <a:pPr>
              <a:defRPr/>
            </a:pPr>
            <a:fld id="{E16CAB07-3A81-49BE-8F63-B0EB0425E560}" type="datetimeFigureOut">
              <a:rPr lang="et-EE"/>
              <a:pPr>
                <a:defRPr/>
              </a:pPr>
              <a:t>05.01.2024</a:t>
            </a:fld>
            <a:endParaRPr lang="et-EE"/>
          </a:p>
        </p:txBody>
      </p:sp>
      <p:sp>
        <p:nvSpPr>
          <p:cNvPr id="5" name="Footer Placeholder 4">
            <a:extLst>
              <a:ext uri="{FF2B5EF4-FFF2-40B4-BE49-F238E27FC236}">
                <a16:creationId xmlns:a16="http://schemas.microsoft.com/office/drawing/2014/main" id="{57EC3BCC-6A92-49E9-B580-2E8E5306E6FE}"/>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EDA7A62F-8652-4FAC-AFD7-98CC1A8833CE}"/>
              </a:ext>
            </a:extLst>
          </p:cNvPr>
          <p:cNvSpPr>
            <a:spLocks noGrp="1"/>
          </p:cNvSpPr>
          <p:nvPr>
            <p:ph type="sldNum" sz="quarter" idx="12"/>
          </p:nvPr>
        </p:nvSpPr>
        <p:spPr/>
        <p:txBody>
          <a:bodyPr/>
          <a:lstStyle>
            <a:lvl1pPr>
              <a:defRPr/>
            </a:lvl1pPr>
          </a:lstStyle>
          <a:p>
            <a:pPr>
              <a:defRPr/>
            </a:pPr>
            <a:fld id="{E190C504-E21D-4CC4-92D5-4BDE0B0B026C}" type="slidenum">
              <a:rPr lang="et-EE" altLang="et-EE"/>
              <a:pPr>
                <a:defRPr/>
              </a:pPr>
              <a:t>‹#›</a:t>
            </a:fld>
            <a:endParaRPr lang="et-EE" altLang="et-EE"/>
          </a:p>
        </p:txBody>
      </p:sp>
    </p:spTree>
    <p:extLst>
      <p:ext uri="{BB962C8B-B14F-4D97-AF65-F5344CB8AC3E}">
        <p14:creationId xmlns:p14="http://schemas.microsoft.com/office/powerpoint/2010/main" val="204300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itel, tekst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35A32209-D83A-4020-A059-23DFDFF5EF21}"/>
              </a:ext>
            </a:extLst>
          </p:cNvPr>
          <p:cNvSpPr>
            <a:spLocks noGrp="1"/>
          </p:cNvSpPr>
          <p:nvPr>
            <p:ph type="dt" sz="half" idx="10"/>
          </p:nvPr>
        </p:nvSpPr>
        <p:spPr/>
        <p:txBody>
          <a:bodyPr/>
          <a:lstStyle>
            <a:lvl1pPr>
              <a:defRPr/>
            </a:lvl1pPr>
          </a:lstStyle>
          <a:p>
            <a:pPr>
              <a:defRPr/>
            </a:pPr>
            <a:fld id="{9EC5BAE3-1777-491E-A6CB-14102C9B8754}" type="datetimeFigureOut">
              <a:rPr lang="et-EE"/>
              <a:pPr>
                <a:defRPr/>
              </a:pPr>
              <a:t>05.01.2024</a:t>
            </a:fld>
            <a:endParaRPr lang="et-EE"/>
          </a:p>
        </p:txBody>
      </p:sp>
      <p:sp>
        <p:nvSpPr>
          <p:cNvPr id="7" name="Footer Placeholder 4">
            <a:extLst>
              <a:ext uri="{FF2B5EF4-FFF2-40B4-BE49-F238E27FC236}">
                <a16:creationId xmlns:a16="http://schemas.microsoft.com/office/drawing/2014/main" id="{3C2B7CE0-362C-4757-A58C-105996EB454D}"/>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D7EE90FD-3589-40A0-83DA-AA3451459F02}"/>
              </a:ext>
            </a:extLst>
          </p:cNvPr>
          <p:cNvSpPr>
            <a:spLocks noGrp="1"/>
          </p:cNvSpPr>
          <p:nvPr>
            <p:ph type="sldNum" sz="quarter" idx="12"/>
          </p:nvPr>
        </p:nvSpPr>
        <p:spPr/>
        <p:txBody>
          <a:bodyPr/>
          <a:lstStyle>
            <a:lvl1pPr>
              <a:defRPr/>
            </a:lvl1pPr>
          </a:lstStyle>
          <a:p>
            <a:pPr>
              <a:defRPr/>
            </a:pPr>
            <a:fld id="{FB1846BF-1E0E-4A43-92B3-F51180551DD8}" type="slidenum">
              <a:rPr lang="et-EE" altLang="et-EE"/>
              <a:pPr>
                <a:defRPr/>
              </a:pPr>
              <a:t>‹#›</a:t>
            </a:fld>
            <a:endParaRPr lang="et-EE" altLang="et-EE"/>
          </a:p>
        </p:txBody>
      </p:sp>
    </p:spTree>
    <p:extLst>
      <p:ext uri="{BB962C8B-B14F-4D97-AF65-F5344CB8AC3E}">
        <p14:creationId xmlns:p14="http://schemas.microsoft.com/office/powerpoint/2010/main" val="2847892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Sisu">
    <p:spTree>
      <p:nvGrpSpPr>
        <p:cNvPr id="1" name=""/>
        <p:cNvGrpSpPr/>
        <p:nvPr/>
      </p:nvGrpSpPr>
      <p:grpSpPr>
        <a:xfrm>
          <a:off x="0" y="0"/>
          <a:ext cx="0" cy="0"/>
          <a:chOff x="0" y="0"/>
          <a:chExt cx="0" cy="0"/>
        </a:xfrm>
      </p:grpSpPr>
      <p:sp>
        <p:nvSpPr>
          <p:cNvPr id="2" name="Sisu kohatäide 1"/>
          <p:cNvSpPr>
            <a:spLocks noGrp="1"/>
          </p:cNvSpPr>
          <p:nvPr>
            <p:ph/>
          </p:nvPr>
        </p:nvSpPr>
        <p:spPr>
          <a:xfrm>
            <a:off x="457200" y="274638"/>
            <a:ext cx="8229600" cy="585152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3" name="Date Placeholder 3">
            <a:extLst>
              <a:ext uri="{FF2B5EF4-FFF2-40B4-BE49-F238E27FC236}">
                <a16:creationId xmlns:a16="http://schemas.microsoft.com/office/drawing/2014/main" id="{0ACF93D2-BA85-4A9F-AAD3-EF363590102D}"/>
              </a:ext>
            </a:extLst>
          </p:cNvPr>
          <p:cNvSpPr>
            <a:spLocks noGrp="1"/>
          </p:cNvSpPr>
          <p:nvPr>
            <p:ph type="dt" sz="half" idx="10"/>
          </p:nvPr>
        </p:nvSpPr>
        <p:spPr/>
        <p:txBody>
          <a:bodyPr/>
          <a:lstStyle>
            <a:lvl1pPr>
              <a:defRPr/>
            </a:lvl1pPr>
          </a:lstStyle>
          <a:p>
            <a:pPr>
              <a:defRPr/>
            </a:pPr>
            <a:fld id="{7D2430DA-503C-4E43-BAAA-E6CE9670F3CD}" type="datetimeFigureOut">
              <a:rPr lang="et-EE"/>
              <a:pPr>
                <a:defRPr/>
              </a:pPr>
              <a:t>05.01.2024</a:t>
            </a:fld>
            <a:endParaRPr lang="et-EE"/>
          </a:p>
        </p:txBody>
      </p:sp>
      <p:sp>
        <p:nvSpPr>
          <p:cNvPr id="4" name="Footer Placeholder 4">
            <a:extLst>
              <a:ext uri="{FF2B5EF4-FFF2-40B4-BE49-F238E27FC236}">
                <a16:creationId xmlns:a16="http://schemas.microsoft.com/office/drawing/2014/main" id="{08B651AC-1518-421F-8170-38BF67E35F7C}"/>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E03D69D2-35A3-4938-9E0A-3291600E1B8B}"/>
              </a:ext>
            </a:extLst>
          </p:cNvPr>
          <p:cNvSpPr>
            <a:spLocks noGrp="1"/>
          </p:cNvSpPr>
          <p:nvPr>
            <p:ph type="sldNum" sz="quarter" idx="12"/>
          </p:nvPr>
        </p:nvSpPr>
        <p:spPr/>
        <p:txBody>
          <a:bodyPr/>
          <a:lstStyle>
            <a:lvl1pPr>
              <a:defRPr/>
            </a:lvl1pPr>
          </a:lstStyle>
          <a:p>
            <a:pPr>
              <a:defRPr/>
            </a:pPr>
            <a:fld id="{2D57E48C-A371-47A3-84DD-C7856C3BFD09}" type="slidenum">
              <a:rPr lang="et-EE" altLang="et-EE"/>
              <a:pPr>
                <a:defRPr/>
              </a:pPr>
              <a:t>‹#›</a:t>
            </a:fld>
            <a:endParaRPr lang="et-EE" altLang="et-EE"/>
          </a:p>
        </p:txBody>
      </p:sp>
    </p:spTree>
    <p:extLst>
      <p:ext uri="{BB962C8B-B14F-4D97-AF65-F5344CB8AC3E}">
        <p14:creationId xmlns:p14="http://schemas.microsoft.com/office/powerpoint/2010/main" val="336840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itel, sisu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ADF3E790-CA33-4009-95D7-8E998A66ED32}"/>
              </a:ext>
            </a:extLst>
          </p:cNvPr>
          <p:cNvSpPr>
            <a:spLocks noGrp="1"/>
          </p:cNvSpPr>
          <p:nvPr>
            <p:ph type="dt" sz="half" idx="10"/>
          </p:nvPr>
        </p:nvSpPr>
        <p:spPr/>
        <p:txBody>
          <a:bodyPr/>
          <a:lstStyle>
            <a:lvl1pPr>
              <a:defRPr/>
            </a:lvl1pPr>
          </a:lstStyle>
          <a:p>
            <a:pPr>
              <a:defRPr/>
            </a:pPr>
            <a:fld id="{490BCC70-A5B6-4508-A0C4-1F3EC7372F81}" type="datetimeFigureOut">
              <a:rPr lang="et-EE"/>
              <a:pPr>
                <a:defRPr/>
              </a:pPr>
              <a:t>05.01.2024</a:t>
            </a:fld>
            <a:endParaRPr lang="et-EE"/>
          </a:p>
        </p:txBody>
      </p:sp>
      <p:sp>
        <p:nvSpPr>
          <p:cNvPr id="7" name="Footer Placeholder 4">
            <a:extLst>
              <a:ext uri="{FF2B5EF4-FFF2-40B4-BE49-F238E27FC236}">
                <a16:creationId xmlns:a16="http://schemas.microsoft.com/office/drawing/2014/main" id="{AA937BB7-8324-478C-A0CB-339741ACC87B}"/>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8D4ADEFE-251C-47FF-B557-23ECC9E0CF33}"/>
              </a:ext>
            </a:extLst>
          </p:cNvPr>
          <p:cNvSpPr>
            <a:spLocks noGrp="1"/>
          </p:cNvSpPr>
          <p:nvPr>
            <p:ph type="sldNum" sz="quarter" idx="12"/>
          </p:nvPr>
        </p:nvSpPr>
        <p:spPr/>
        <p:txBody>
          <a:bodyPr/>
          <a:lstStyle>
            <a:lvl1pPr>
              <a:defRPr/>
            </a:lvl1pPr>
          </a:lstStyle>
          <a:p>
            <a:pPr>
              <a:defRPr/>
            </a:pPr>
            <a:fld id="{14A02AFF-BAC7-4BC9-87B9-2B7776766986}" type="slidenum">
              <a:rPr lang="et-EE" altLang="et-EE"/>
              <a:pPr>
                <a:defRPr/>
              </a:pPr>
              <a:t>‹#›</a:t>
            </a:fld>
            <a:endParaRPr lang="et-EE" altLang="et-EE"/>
          </a:p>
        </p:txBody>
      </p:sp>
    </p:spTree>
    <p:extLst>
      <p:ext uri="{BB962C8B-B14F-4D97-AF65-F5344CB8AC3E}">
        <p14:creationId xmlns:p14="http://schemas.microsoft.com/office/powerpoint/2010/main" val="1784828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Pealkiri, tekst ja lõikepilt">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Lõikepildi kohatäide 3"/>
          <p:cNvSpPr>
            <a:spLocks noGrp="1"/>
          </p:cNvSpPr>
          <p:nvPr>
            <p:ph type="clipArt" sz="half" idx="2"/>
          </p:nvPr>
        </p:nvSpPr>
        <p:spPr>
          <a:xfrm>
            <a:off x="4648200" y="1600200"/>
            <a:ext cx="4038600" cy="4525963"/>
          </a:xfrm>
        </p:spPr>
        <p:txBody>
          <a:bodyPr/>
          <a:lstStyle/>
          <a:p>
            <a:pPr lvl="0"/>
            <a:endParaRPr lang="et-EE" noProof="0"/>
          </a:p>
        </p:txBody>
      </p:sp>
      <p:sp>
        <p:nvSpPr>
          <p:cNvPr id="5" name="Date Placeholder 3">
            <a:extLst>
              <a:ext uri="{FF2B5EF4-FFF2-40B4-BE49-F238E27FC236}">
                <a16:creationId xmlns:a16="http://schemas.microsoft.com/office/drawing/2014/main" id="{5C4D30E3-2649-46EF-95D8-28724167EFAA}"/>
              </a:ext>
            </a:extLst>
          </p:cNvPr>
          <p:cNvSpPr>
            <a:spLocks noGrp="1"/>
          </p:cNvSpPr>
          <p:nvPr>
            <p:ph type="dt" sz="half" idx="10"/>
          </p:nvPr>
        </p:nvSpPr>
        <p:spPr/>
        <p:txBody>
          <a:bodyPr/>
          <a:lstStyle>
            <a:lvl1pPr>
              <a:defRPr/>
            </a:lvl1pPr>
          </a:lstStyle>
          <a:p>
            <a:pPr>
              <a:defRPr/>
            </a:pPr>
            <a:fld id="{362A3D29-3C62-4703-8511-71471AD83911}" type="datetimeFigureOut">
              <a:rPr lang="et-EE"/>
              <a:pPr>
                <a:defRPr/>
              </a:pPr>
              <a:t>05.01.2024</a:t>
            </a:fld>
            <a:endParaRPr lang="et-EE"/>
          </a:p>
        </p:txBody>
      </p:sp>
      <p:sp>
        <p:nvSpPr>
          <p:cNvPr id="6" name="Footer Placeholder 4">
            <a:extLst>
              <a:ext uri="{FF2B5EF4-FFF2-40B4-BE49-F238E27FC236}">
                <a16:creationId xmlns:a16="http://schemas.microsoft.com/office/drawing/2014/main" id="{1362BCA0-F68B-4868-AC0B-0F24700E5C5E}"/>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614DFCC7-A796-4677-B30D-FE586D88D824}"/>
              </a:ext>
            </a:extLst>
          </p:cNvPr>
          <p:cNvSpPr>
            <a:spLocks noGrp="1"/>
          </p:cNvSpPr>
          <p:nvPr>
            <p:ph type="sldNum" sz="quarter" idx="12"/>
          </p:nvPr>
        </p:nvSpPr>
        <p:spPr/>
        <p:txBody>
          <a:bodyPr/>
          <a:lstStyle>
            <a:lvl1pPr>
              <a:defRPr/>
            </a:lvl1pPr>
          </a:lstStyle>
          <a:p>
            <a:pPr>
              <a:defRPr/>
            </a:pPr>
            <a:fld id="{0667AE1E-E08F-4F5E-BBA0-D860FF7FF566}" type="slidenum">
              <a:rPr lang="et-EE" altLang="et-EE"/>
              <a:pPr>
                <a:defRPr/>
              </a:pPr>
              <a:t>‹#›</a:t>
            </a:fld>
            <a:endParaRPr lang="et-EE" altLang="et-EE"/>
          </a:p>
        </p:txBody>
      </p:sp>
    </p:spTree>
    <p:extLst>
      <p:ext uri="{BB962C8B-B14F-4D97-AF65-F5344CB8AC3E}">
        <p14:creationId xmlns:p14="http://schemas.microsoft.com/office/powerpoint/2010/main" val="415419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483BA6D6-9081-4717-9C0C-884C48F76E3E}"/>
              </a:ext>
            </a:extLst>
          </p:cNvPr>
          <p:cNvSpPr>
            <a:spLocks noGrp="1"/>
          </p:cNvSpPr>
          <p:nvPr>
            <p:ph type="dt" sz="half" idx="10"/>
          </p:nvPr>
        </p:nvSpPr>
        <p:spPr/>
        <p:txBody>
          <a:bodyPr/>
          <a:lstStyle>
            <a:lvl1pPr>
              <a:defRPr/>
            </a:lvl1pPr>
          </a:lstStyle>
          <a:p>
            <a:pPr>
              <a:defRPr/>
            </a:pPr>
            <a:fld id="{0D0D3168-40DB-4A5C-9F2F-1A75787F16C8}" type="datetimeFigureOut">
              <a:rPr lang="et-EE"/>
              <a:pPr>
                <a:defRPr/>
              </a:pPr>
              <a:t>05.01.2024</a:t>
            </a:fld>
            <a:endParaRPr lang="et-EE"/>
          </a:p>
        </p:txBody>
      </p:sp>
      <p:sp>
        <p:nvSpPr>
          <p:cNvPr id="5" name="Footer Placeholder 4">
            <a:extLst>
              <a:ext uri="{FF2B5EF4-FFF2-40B4-BE49-F238E27FC236}">
                <a16:creationId xmlns:a16="http://schemas.microsoft.com/office/drawing/2014/main" id="{A8DD51A2-9517-450F-8793-40B9466CE82F}"/>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C674A58A-2D53-4637-B1DB-87321BAF8E05}"/>
              </a:ext>
            </a:extLst>
          </p:cNvPr>
          <p:cNvSpPr>
            <a:spLocks noGrp="1"/>
          </p:cNvSpPr>
          <p:nvPr>
            <p:ph type="sldNum" sz="quarter" idx="12"/>
          </p:nvPr>
        </p:nvSpPr>
        <p:spPr/>
        <p:txBody>
          <a:bodyPr/>
          <a:lstStyle>
            <a:lvl1pPr>
              <a:defRPr/>
            </a:lvl1pPr>
          </a:lstStyle>
          <a:p>
            <a:pPr>
              <a:defRPr/>
            </a:pPr>
            <a:fld id="{B67189AB-D823-4CD2-8D6F-7B7549FF73A7}" type="slidenum">
              <a:rPr lang="et-EE" altLang="et-EE"/>
              <a:pPr>
                <a:defRPr/>
              </a:pPr>
              <a:t>‹#›</a:t>
            </a:fld>
            <a:endParaRPr lang="et-EE" altLang="et-EE"/>
          </a:p>
        </p:txBody>
      </p:sp>
    </p:spTree>
    <p:extLst>
      <p:ext uri="{BB962C8B-B14F-4D97-AF65-F5344CB8AC3E}">
        <p14:creationId xmlns:p14="http://schemas.microsoft.com/office/powerpoint/2010/main" val="169148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56BA9B-0EC7-46F4-AD00-AFD242830CBA}"/>
              </a:ext>
            </a:extLst>
          </p:cNvPr>
          <p:cNvSpPr>
            <a:spLocks noGrp="1"/>
          </p:cNvSpPr>
          <p:nvPr>
            <p:ph type="dt" sz="half" idx="10"/>
          </p:nvPr>
        </p:nvSpPr>
        <p:spPr/>
        <p:txBody>
          <a:bodyPr/>
          <a:lstStyle>
            <a:lvl1pPr>
              <a:defRPr/>
            </a:lvl1pPr>
          </a:lstStyle>
          <a:p>
            <a:pPr>
              <a:defRPr/>
            </a:pPr>
            <a:fld id="{FFDD9C19-3A78-4AEA-A6C6-AFF9AB60CAE4}" type="datetimeFigureOut">
              <a:rPr lang="et-EE"/>
              <a:pPr>
                <a:defRPr/>
              </a:pPr>
              <a:t>05.01.2024</a:t>
            </a:fld>
            <a:endParaRPr lang="et-EE"/>
          </a:p>
        </p:txBody>
      </p:sp>
      <p:sp>
        <p:nvSpPr>
          <p:cNvPr id="5" name="Footer Placeholder 4">
            <a:extLst>
              <a:ext uri="{FF2B5EF4-FFF2-40B4-BE49-F238E27FC236}">
                <a16:creationId xmlns:a16="http://schemas.microsoft.com/office/drawing/2014/main" id="{F4E754AD-8303-4712-9B4F-013A0E33F8E6}"/>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8D408B66-2B98-41AC-A3A4-562A0ABC3AFC}"/>
              </a:ext>
            </a:extLst>
          </p:cNvPr>
          <p:cNvSpPr>
            <a:spLocks noGrp="1"/>
          </p:cNvSpPr>
          <p:nvPr>
            <p:ph type="sldNum" sz="quarter" idx="12"/>
          </p:nvPr>
        </p:nvSpPr>
        <p:spPr/>
        <p:txBody>
          <a:bodyPr/>
          <a:lstStyle>
            <a:lvl1pPr>
              <a:defRPr/>
            </a:lvl1pPr>
          </a:lstStyle>
          <a:p>
            <a:pPr>
              <a:defRPr/>
            </a:pPr>
            <a:fld id="{136898DE-C3E3-407A-A4E4-075B50755237}" type="slidenum">
              <a:rPr lang="et-EE" altLang="et-EE"/>
              <a:pPr>
                <a:defRPr/>
              </a:pPr>
              <a:t>‹#›</a:t>
            </a:fld>
            <a:endParaRPr lang="et-EE" altLang="et-EE"/>
          </a:p>
        </p:txBody>
      </p:sp>
    </p:spTree>
    <p:extLst>
      <p:ext uri="{BB962C8B-B14F-4D97-AF65-F5344CB8AC3E}">
        <p14:creationId xmlns:p14="http://schemas.microsoft.com/office/powerpoint/2010/main" val="147798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3">
            <a:extLst>
              <a:ext uri="{FF2B5EF4-FFF2-40B4-BE49-F238E27FC236}">
                <a16:creationId xmlns:a16="http://schemas.microsoft.com/office/drawing/2014/main" id="{B0E9546D-F41F-40E3-9A64-4A2629504072}"/>
              </a:ext>
            </a:extLst>
          </p:cNvPr>
          <p:cNvSpPr>
            <a:spLocks noGrp="1"/>
          </p:cNvSpPr>
          <p:nvPr>
            <p:ph type="dt" sz="half" idx="10"/>
          </p:nvPr>
        </p:nvSpPr>
        <p:spPr/>
        <p:txBody>
          <a:bodyPr/>
          <a:lstStyle>
            <a:lvl1pPr>
              <a:defRPr/>
            </a:lvl1pPr>
          </a:lstStyle>
          <a:p>
            <a:pPr>
              <a:defRPr/>
            </a:pPr>
            <a:fld id="{B27C68F6-75C2-41E6-9552-C15D2E615A6A}" type="datetimeFigureOut">
              <a:rPr lang="et-EE"/>
              <a:pPr>
                <a:defRPr/>
              </a:pPr>
              <a:t>05.01.2024</a:t>
            </a:fld>
            <a:endParaRPr lang="et-EE"/>
          </a:p>
        </p:txBody>
      </p:sp>
      <p:sp>
        <p:nvSpPr>
          <p:cNvPr id="6" name="Footer Placeholder 4">
            <a:extLst>
              <a:ext uri="{FF2B5EF4-FFF2-40B4-BE49-F238E27FC236}">
                <a16:creationId xmlns:a16="http://schemas.microsoft.com/office/drawing/2014/main" id="{C9AE9773-F31C-4E78-BC75-9370858263AF}"/>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4A5C0FBE-7CC1-46B5-B5FF-8A2A8E847BCF}"/>
              </a:ext>
            </a:extLst>
          </p:cNvPr>
          <p:cNvSpPr>
            <a:spLocks noGrp="1"/>
          </p:cNvSpPr>
          <p:nvPr>
            <p:ph type="sldNum" sz="quarter" idx="12"/>
          </p:nvPr>
        </p:nvSpPr>
        <p:spPr/>
        <p:txBody>
          <a:bodyPr/>
          <a:lstStyle>
            <a:lvl1pPr>
              <a:defRPr/>
            </a:lvl1pPr>
          </a:lstStyle>
          <a:p>
            <a:pPr>
              <a:defRPr/>
            </a:pPr>
            <a:fld id="{1ED56023-BADE-420B-A47E-0918A48051F0}" type="slidenum">
              <a:rPr lang="et-EE" altLang="et-EE"/>
              <a:pPr>
                <a:defRPr/>
              </a:pPr>
              <a:t>‹#›</a:t>
            </a:fld>
            <a:endParaRPr lang="et-EE" altLang="et-EE"/>
          </a:p>
        </p:txBody>
      </p:sp>
    </p:spTree>
    <p:extLst>
      <p:ext uri="{BB962C8B-B14F-4D97-AF65-F5344CB8AC3E}">
        <p14:creationId xmlns:p14="http://schemas.microsoft.com/office/powerpoint/2010/main" val="427102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3">
            <a:extLst>
              <a:ext uri="{FF2B5EF4-FFF2-40B4-BE49-F238E27FC236}">
                <a16:creationId xmlns:a16="http://schemas.microsoft.com/office/drawing/2014/main" id="{10D2C369-6EE5-4447-A5F0-32D3BA580795}"/>
              </a:ext>
            </a:extLst>
          </p:cNvPr>
          <p:cNvSpPr>
            <a:spLocks noGrp="1"/>
          </p:cNvSpPr>
          <p:nvPr>
            <p:ph type="dt" sz="half" idx="10"/>
          </p:nvPr>
        </p:nvSpPr>
        <p:spPr/>
        <p:txBody>
          <a:bodyPr/>
          <a:lstStyle>
            <a:lvl1pPr>
              <a:defRPr/>
            </a:lvl1pPr>
          </a:lstStyle>
          <a:p>
            <a:pPr>
              <a:defRPr/>
            </a:pPr>
            <a:fld id="{1F63679D-DF52-4C57-9054-E37FC786577F}" type="datetimeFigureOut">
              <a:rPr lang="et-EE"/>
              <a:pPr>
                <a:defRPr/>
              </a:pPr>
              <a:t>05.01.2024</a:t>
            </a:fld>
            <a:endParaRPr lang="et-EE"/>
          </a:p>
        </p:txBody>
      </p:sp>
      <p:sp>
        <p:nvSpPr>
          <p:cNvPr id="8" name="Footer Placeholder 4">
            <a:extLst>
              <a:ext uri="{FF2B5EF4-FFF2-40B4-BE49-F238E27FC236}">
                <a16:creationId xmlns:a16="http://schemas.microsoft.com/office/drawing/2014/main" id="{F015B8C8-E50E-465B-AB74-BF355E86FF7B}"/>
              </a:ext>
            </a:extLst>
          </p:cNvPr>
          <p:cNvSpPr>
            <a:spLocks noGrp="1"/>
          </p:cNvSpPr>
          <p:nvPr>
            <p:ph type="ftr" sz="quarter" idx="11"/>
          </p:nvPr>
        </p:nvSpPr>
        <p:spPr/>
        <p:txBody>
          <a:bodyPr/>
          <a:lstStyle>
            <a:lvl1pPr>
              <a:defRPr/>
            </a:lvl1pPr>
          </a:lstStyle>
          <a:p>
            <a:pPr>
              <a:defRPr/>
            </a:pPr>
            <a:endParaRPr lang="et-EE"/>
          </a:p>
        </p:txBody>
      </p:sp>
      <p:sp>
        <p:nvSpPr>
          <p:cNvPr id="9" name="Slide Number Placeholder 5">
            <a:extLst>
              <a:ext uri="{FF2B5EF4-FFF2-40B4-BE49-F238E27FC236}">
                <a16:creationId xmlns:a16="http://schemas.microsoft.com/office/drawing/2014/main" id="{E7FD4F59-B66B-4F1A-8EAF-59EEDC53C639}"/>
              </a:ext>
            </a:extLst>
          </p:cNvPr>
          <p:cNvSpPr>
            <a:spLocks noGrp="1"/>
          </p:cNvSpPr>
          <p:nvPr>
            <p:ph type="sldNum" sz="quarter" idx="12"/>
          </p:nvPr>
        </p:nvSpPr>
        <p:spPr/>
        <p:txBody>
          <a:bodyPr/>
          <a:lstStyle>
            <a:lvl1pPr>
              <a:defRPr/>
            </a:lvl1pPr>
          </a:lstStyle>
          <a:p>
            <a:pPr>
              <a:defRPr/>
            </a:pPr>
            <a:fld id="{A1021AB1-AE3D-4385-B5ED-1C1F7751DD23}" type="slidenum">
              <a:rPr lang="et-EE" altLang="et-EE"/>
              <a:pPr>
                <a:defRPr/>
              </a:pPr>
              <a:t>‹#›</a:t>
            </a:fld>
            <a:endParaRPr lang="et-EE" altLang="et-EE"/>
          </a:p>
        </p:txBody>
      </p:sp>
    </p:spTree>
    <p:extLst>
      <p:ext uri="{BB962C8B-B14F-4D97-AF65-F5344CB8AC3E}">
        <p14:creationId xmlns:p14="http://schemas.microsoft.com/office/powerpoint/2010/main" val="89629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3">
            <a:extLst>
              <a:ext uri="{FF2B5EF4-FFF2-40B4-BE49-F238E27FC236}">
                <a16:creationId xmlns:a16="http://schemas.microsoft.com/office/drawing/2014/main" id="{85AB4F87-A180-49F5-81D8-91605A13020D}"/>
              </a:ext>
            </a:extLst>
          </p:cNvPr>
          <p:cNvSpPr>
            <a:spLocks noGrp="1"/>
          </p:cNvSpPr>
          <p:nvPr>
            <p:ph type="dt" sz="half" idx="10"/>
          </p:nvPr>
        </p:nvSpPr>
        <p:spPr/>
        <p:txBody>
          <a:bodyPr/>
          <a:lstStyle>
            <a:lvl1pPr>
              <a:defRPr/>
            </a:lvl1pPr>
          </a:lstStyle>
          <a:p>
            <a:pPr>
              <a:defRPr/>
            </a:pPr>
            <a:fld id="{A4E861F8-2B77-43EF-A9D9-1B6A964FD930}" type="datetimeFigureOut">
              <a:rPr lang="et-EE"/>
              <a:pPr>
                <a:defRPr/>
              </a:pPr>
              <a:t>05.01.2024</a:t>
            </a:fld>
            <a:endParaRPr lang="et-EE"/>
          </a:p>
        </p:txBody>
      </p:sp>
      <p:sp>
        <p:nvSpPr>
          <p:cNvPr id="4" name="Footer Placeholder 4">
            <a:extLst>
              <a:ext uri="{FF2B5EF4-FFF2-40B4-BE49-F238E27FC236}">
                <a16:creationId xmlns:a16="http://schemas.microsoft.com/office/drawing/2014/main" id="{DD133488-FD9D-4BC0-90E1-6E779E086313}"/>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AF9EE4EB-7346-4B92-B382-638F7687CE2D}"/>
              </a:ext>
            </a:extLst>
          </p:cNvPr>
          <p:cNvSpPr>
            <a:spLocks noGrp="1"/>
          </p:cNvSpPr>
          <p:nvPr>
            <p:ph type="sldNum" sz="quarter" idx="12"/>
          </p:nvPr>
        </p:nvSpPr>
        <p:spPr/>
        <p:txBody>
          <a:bodyPr/>
          <a:lstStyle>
            <a:lvl1pPr>
              <a:defRPr/>
            </a:lvl1pPr>
          </a:lstStyle>
          <a:p>
            <a:pPr>
              <a:defRPr/>
            </a:pPr>
            <a:fld id="{1AE3264E-E5E7-4DC5-82B6-3B0AD5FF9C18}" type="slidenum">
              <a:rPr lang="et-EE" altLang="et-EE"/>
              <a:pPr>
                <a:defRPr/>
              </a:pPr>
              <a:t>‹#›</a:t>
            </a:fld>
            <a:endParaRPr lang="et-EE" altLang="et-EE"/>
          </a:p>
        </p:txBody>
      </p:sp>
    </p:spTree>
    <p:extLst>
      <p:ext uri="{BB962C8B-B14F-4D97-AF65-F5344CB8AC3E}">
        <p14:creationId xmlns:p14="http://schemas.microsoft.com/office/powerpoint/2010/main" val="241600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FD3397F-5B50-4BDD-81A0-5D4ECF3E04D9}"/>
              </a:ext>
            </a:extLst>
          </p:cNvPr>
          <p:cNvSpPr>
            <a:spLocks noGrp="1"/>
          </p:cNvSpPr>
          <p:nvPr>
            <p:ph type="dt" sz="half" idx="10"/>
          </p:nvPr>
        </p:nvSpPr>
        <p:spPr/>
        <p:txBody>
          <a:bodyPr/>
          <a:lstStyle>
            <a:lvl1pPr>
              <a:defRPr/>
            </a:lvl1pPr>
          </a:lstStyle>
          <a:p>
            <a:pPr>
              <a:defRPr/>
            </a:pPr>
            <a:fld id="{29CD8493-A3C5-45E7-9BEF-0F5F03158D59}" type="datetimeFigureOut">
              <a:rPr lang="et-EE"/>
              <a:pPr>
                <a:defRPr/>
              </a:pPr>
              <a:t>05.01.2024</a:t>
            </a:fld>
            <a:endParaRPr lang="et-EE"/>
          </a:p>
        </p:txBody>
      </p:sp>
      <p:sp>
        <p:nvSpPr>
          <p:cNvPr id="3" name="Footer Placeholder 4">
            <a:extLst>
              <a:ext uri="{FF2B5EF4-FFF2-40B4-BE49-F238E27FC236}">
                <a16:creationId xmlns:a16="http://schemas.microsoft.com/office/drawing/2014/main" id="{22F28162-F61C-4231-A1EC-E00266125B13}"/>
              </a:ext>
            </a:extLst>
          </p:cNvPr>
          <p:cNvSpPr>
            <a:spLocks noGrp="1"/>
          </p:cNvSpPr>
          <p:nvPr>
            <p:ph type="ftr" sz="quarter" idx="11"/>
          </p:nvPr>
        </p:nvSpPr>
        <p:spPr/>
        <p:txBody>
          <a:bodyPr/>
          <a:lstStyle>
            <a:lvl1pPr>
              <a:defRPr/>
            </a:lvl1pPr>
          </a:lstStyle>
          <a:p>
            <a:pPr>
              <a:defRPr/>
            </a:pPr>
            <a:endParaRPr lang="et-EE"/>
          </a:p>
        </p:txBody>
      </p:sp>
      <p:sp>
        <p:nvSpPr>
          <p:cNvPr id="4" name="Slide Number Placeholder 5">
            <a:extLst>
              <a:ext uri="{FF2B5EF4-FFF2-40B4-BE49-F238E27FC236}">
                <a16:creationId xmlns:a16="http://schemas.microsoft.com/office/drawing/2014/main" id="{C66D643C-0D10-4AC2-896D-ECA358E23F33}"/>
              </a:ext>
            </a:extLst>
          </p:cNvPr>
          <p:cNvSpPr>
            <a:spLocks noGrp="1"/>
          </p:cNvSpPr>
          <p:nvPr>
            <p:ph type="sldNum" sz="quarter" idx="12"/>
          </p:nvPr>
        </p:nvSpPr>
        <p:spPr/>
        <p:txBody>
          <a:bodyPr/>
          <a:lstStyle>
            <a:lvl1pPr>
              <a:defRPr/>
            </a:lvl1pPr>
          </a:lstStyle>
          <a:p>
            <a:pPr>
              <a:defRPr/>
            </a:pPr>
            <a:fld id="{2D9394FB-2953-423E-982D-589DAECF62D6}" type="slidenum">
              <a:rPr lang="et-EE" altLang="et-EE"/>
              <a:pPr>
                <a:defRPr/>
              </a:pPr>
              <a:t>‹#›</a:t>
            </a:fld>
            <a:endParaRPr lang="et-EE" altLang="et-EE"/>
          </a:p>
        </p:txBody>
      </p:sp>
    </p:spTree>
    <p:extLst>
      <p:ext uri="{BB962C8B-B14F-4D97-AF65-F5344CB8AC3E}">
        <p14:creationId xmlns:p14="http://schemas.microsoft.com/office/powerpoint/2010/main" val="172182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5D8127-2E25-4E3A-AF7A-B735666BB3FA}"/>
              </a:ext>
            </a:extLst>
          </p:cNvPr>
          <p:cNvSpPr>
            <a:spLocks noGrp="1"/>
          </p:cNvSpPr>
          <p:nvPr>
            <p:ph type="dt" sz="half" idx="10"/>
          </p:nvPr>
        </p:nvSpPr>
        <p:spPr/>
        <p:txBody>
          <a:bodyPr/>
          <a:lstStyle>
            <a:lvl1pPr>
              <a:defRPr/>
            </a:lvl1pPr>
          </a:lstStyle>
          <a:p>
            <a:pPr>
              <a:defRPr/>
            </a:pPr>
            <a:fld id="{1BF85AAD-EDA9-4563-89FF-BAC34D5DD1B5}" type="datetimeFigureOut">
              <a:rPr lang="et-EE"/>
              <a:pPr>
                <a:defRPr/>
              </a:pPr>
              <a:t>05.01.2024</a:t>
            </a:fld>
            <a:endParaRPr lang="et-EE"/>
          </a:p>
        </p:txBody>
      </p:sp>
      <p:sp>
        <p:nvSpPr>
          <p:cNvPr id="6" name="Footer Placeholder 4">
            <a:extLst>
              <a:ext uri="{FF2B5EF4-FFF2-40B4-BE49-F238E27FC236}">
                <a16:creationId xmlns:a16="http://schemas.microsoft.com/office/drawing/2014/main" id="{016C065F-D4B9-4711-A69E-DD66EB4075A6}"/>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BE35844E-941F-4563-AEA7-C6944EF726D4}"/>
              </a:ext>
            </a:extLst>
          </p:cNvPr>
          <p:cNvSpPr>
            <a:spLocks noGrp="1"/>
          </p:cNvSpPr>
          <p:nvPr>
            <p:ph type="sldNum" sz="quarter" idx="12"/>
          </p:nvPr>
        </p:nvSpPr>
        <p:spPr/>
        <p:txBody>
          <a:bodyPr/>
          <a:lstStyle>
            <a:lvl1pPr>
              <a:defRPr/>
            </a:lvl1pPr>
          </a:lstStyle>
          <a:p>
            <a:pPr>
              <a:defRPr/>
            </a:pPr>
            <a:fld id="{CB7FCBD6-B09C-4A25-BF03-F2C0F5FC75E9}" type="slidenum">
              <a:rPr lang="et-EE" altLang="et-EE"/>
              <a:pPr>
                <a:defRPr/>
              </a:pPr>
              <a:t>‹#›</a:t>
            </a:fld>
            <a:endParaRPr lang="et-EE" altLang="et-EE"/>
          </a:p>
        </p:txBody>
      </p:sp>
    </p:spTree>
    <p:extLst>
      <p:ext uri="{BB962C8B-B14F-4D97-AF65-F5344CB8AC3E}">
        <p14:creationId xmlns:p14="http://schemas.microsoft.com/office/powerpoint/2010/main" val="121199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7572BB-0834-4BF5-9FBB-56B7916410FD}"/>
              </a:ext>
            </a:extLst>
          </p:cNvPr>
          <p:cNvSpPr>
            <a:spLocks noGrp="1"/>
          </p:cNvSpPr>
          <p:nvPr>
            <p:ph type="dt" sz="half" idx="10"/>
          </p:nvPr>
        </p:nvSpPr>
        <p:spPr/>
        <p:txBody>
          <a:bodyPr/>
          <a:lstStyle>
            <a:lvl1pPr>
              <a:defRPr/>
            </a:lvl1pPr>
          </a:lstStyle>
          <a:p>
            <a:pPr>
              <a:defRPr/>
            </a:pPr>
            <a:fld id="{13E53C1D-7AD1-4900-93A7-8A1C80F23FA7}" type="datetimeFigureOut">
              <a:rPr lang="et-EE"/>
              <a:pPr>
                <a:defRPr/>
              </a:pPr>
              <a:t>05.01.2024</a:t>
            </a:fld>
            <a:endParaRPr lang="et-EE"/>
          </a:p>
        </p:txBody>
      </p:sp>
      <p:sp>
        <p:nvSpPr>
          <p:cNvPr id="6" name="Footer Placeholder 4">
            <a:extLst>
              <a:ext uri="{FF2B5EF4-FFF2-40B4-BE49-F238E27FC236}">
                <a16:creationId xmlns:a16="http://schemas.microsoft.com/office/drawing/2014/main" id="{7F969613-9B5E-438D-B922-E9D3C4141CB4}"/>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39E3566B-CBB8-4567-9AAB-064F37AEDED1}"/>
              </a:ext>
            </a:extLst>
          </p:cNvPr>
          <p:cNvSpPr>
            <a:spLocks noGrp="1"/>
          </p:cNvSpPr>
          <p:nvPr>
            <p:ph type="sldNum" sz="quarter" idx="12"/>
          </p:nvPr>
        </p:nvSpPr>
        <p:spPr/>
        <p:txBody>
          <a:bodyPr/>
          <a:lstStyle>
            <a:lvl1pPr>
              <a:defRPr/>
            </a:lvl1pPr>
          </a:lstStyle>
          <a:p>
            <a:pPr>
              <a:defRPr/>
            </a:pPr>
            <a:fld id="{0A73A938-7685-48C2-97C5-DFA31B793FE0}" type="slidenum">
              <a:rPr lang="et-EE" altLang="et-EE"/>
              <a:pPr>
                <a:defRPr/>
              </a:pPr>
              <a:t>‹#›</a:t>
            </a:fld>
            <a:endParaRPr lang="et-EE" altLang="et-EE"/>
          </a:p>
        </p:txBody>
      </p:sp>
    </p:spTree>
    <p:extLst>
      <p:ext uri="{BB962C8B-B14F-4D97-AF65-F5344CB8AC3E}">
        <p14:creationId xmlns:p14="http://schemas.microsoft.com/office/powerpoint/2010/main" val="226658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7EB3F2-5DDA-4AC9-83EA-F33C2C44B47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t-EE"/>
              <a:t>Click to edit Master title style</a:t>
            </a:r>
            <a:endParaRPr lang="et-EE" altLang="et-EE"/>
          </a:p>
        </p:txBody>
      </p:sp>
      <p:sp>
        <p:nvSpPr>
          <p:cNvPr id="1027" name="Text Placeholder 2">
            <a:extLst>
              <a:ext uri="{FF2B5EF4-FFF2-40B4-BE49-F238E27FC236}">
                <a16:creationId xmlns:a16="http://schemas.microsoft.com/office/drawing/2014/main" id="{34AFC115-B4B0-49D6-B89B-FB5F73BDB1A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a:t>Click to edit Master text styles</a:t>
            </a:r>
          </a:p>
          <a:p>
            <a:pPr lvl="1"/>
            <a:r>
              <a:rPr lang="en-US" altLang="et-EE"/>
              <a:t>Second level</a:t>
            </a:r>
          </a:p>
          <a:p>
            <a:pPr lvl="2"/>
            <a:r>
              <a:rPr lang="en-US" altLang="et-EE"/>
              <a:t>Third level</a:t>
            </a:r>
          </a:p>
          <a:p>
            <a:pPr lvl="3"/>
            <a:r>
              <a:rPr lang="en-US" altLang="et-EE"/>
              <a:t>Fourth level</a:t>
            </a:r>
          </a:p>
          <a:p>
            <a:pPr lvl="4"/>
            <a:r>
              <a:rPr lang="en-US" altLang="et-EE"/>
              <a:t>Fifth level</a:t>
            </a:r>
            <a:endParaRPr lang="et-EE" altLang="et-EE"/>
          </a:p>
        </p:txBody>
      </p:sp>
      <p:sp>
        <p:nvSpPr>
          <p:cNvPr id="4" name="Date Placeholder 3">
            <a:extLst>
              <a:ext uri="{FF2B5EF4-FFF2-40B4-BE49-F238E27FC236}">
                <a16:creationId xmlns:a16="http://schemas.microsoft.com/office/drawing/2014/main" id="{465E9672-9D5F-44DD-A47E-6F820BD806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FE87DC8-3AB8-4F31-96BF-92170DBC575D}" type="datetimeFigureOut">
              <a:rPr lang="et-EE"/>
              <a:pPr>
                <a:defRPr/>
              </a:pPr>
              <a:t>05.01.2024</a:t>
            </a:fld>
            <a:endParaRPr lang="et-EE"/>
          </a:p>
        </p:txBody>
      </p:sp>
      <p:sp>
        <p:nvSpPr>
          <p:cNvPr id="5" name="Footer Placeholder 4">
            <a:extLst>
              <a:ext uri="{FF2B5EF4-FFF2-40B4-BE49-F238E27FC236}">
                <a16:creationId xmlns:a16="http://schemas.microsoft.com/office/drawing/2014/main" id="{40171CDB-7DB4-4986-BD3C-D6671834DB0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t-EE"/>
          </a:p>
        </p:txBody>
      </p:sp>
      <p:sp>
        <p:nvSpPr>
          <p:cNvPr id="6" name="Slide Number Placeholder 5">
            <a:extLst>
              <a:ext uri="{FF2B5EF4-FFF2-40B4-BE49-F238E27FC236}">
                <a16:creationId xmlns:a16="http://schemas.microsoft.com/office/drawing/2014/main" id="{A429F010-9A57-4B41-BC42-B3C2861CC80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92A62639-9676-41AE-82A5-336878B24402}"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isu kohatäide 2">
            <a:extLst>
              <a:ext uri="{FF2B5EF4-FFF2-40B4-BE49-F238E27FC236}">
                <a16:creationId xmlns:a16="http://schemas.microsoft.com/office/drawing/2014/main" id="{1AE0A921-4554-4F7C-87D4-2CE1E3599E1F}"/>
              </a:ext>
            </a:extLst>
          </p:cNvPr>
          <p:cNvSpPr>
            <a:spLocks noGrp="1"/>
          </p:cNvSpPr>
          <p:nvPr>
            <p:ph idx="1"/>
          </p:nvPr>
        </p:nvSpPr>
        <p:spPr>
          <a:xfrm>
            <a:off x="457200" y="1052736"/>
            <a:ext cx="8229600" cy="5328592"/>
          </a:xfrm>
        </p:spPr>
        <p:txBody>
          <a:bodyPr/>
          <a:lstStyle/>
          <a:p>
            <a:pPr marL="0" indent="0">
              <a:buFont typeface="Arial" panose="020B0604020202020204" pitchFamily="34" charset="0"/>
              <a:buNone/>
            </a:pPr>
            <a:endParaRPr lang="et-EE" altLang="et-EE" dirty="0"/>
          </a:p>
          <a:p>
            <a:pPr marL="0" indent="0">
              <a:buFont typeface="Arial" panose="020B0604020202020204" pitchFamily="34" charset="0"/>
              <a:buNone/>
            </a:pPr>
            <a:endParaRPr lang="et-EE" altLang="et-EE" dirty="0"/>
          </a:p>
          <a:p>
            <a:pPr marL="0" indent="0" algn="ctr">
              <a:buFont typeface="Arial" panose="020B0604020202020204" pitchFamily="34" charset="0"/>
              <a:buNone/>
            </a:pPr>
            <a:r>
              <a:rPr lang="et-EE" altLang="et-EE" sz="4800" b="1" dirty="0"/>
              <a:t>RAKVERE LINNA 2024.aasta</a:t>
            </a:r>
          </a:p>
          <a:p>
            <a:pPr marL="0" indent="0" algn="ctr">
              <a:buFont typeface="Arial" panose="020B0604020202020204" pitchFamily="34" charset="0"/>
              <a:buNone/>
            </a:pPr>
            <a:r>
              <a:rPr lang="et-EE" altLang="et-EE" sz="4800" b="1" dirty="0"/>
              <a:t>EELARVE </a:t>
            </a:r>
          </a:p>
          <a:p>
            <a:pPr marL="0" indent="0" algn="ctr">
              <a:buFont typeface="Arial" panose="020B0604020202020204" pitchFamily="34" charset="0"/>
              <a:buNone/>
            </a:pPr>
            <a:r>
              <a:rPr lang="et-EE" altLang="et-EE" sz="4000" dirty="0"/>
              <a:t>tutvustus</a:t>
            </a:r>
          </a:p>
          <a:p>
            <a:pPr marL="0" indent="0" algn="ctr">
              <a:buFont typeface="Arial" panose="020B0604020202020204" pitchFamily="34" charset="0"/>
              <a:buNone/>
            </a:pPr>
            <a:endParaRPr lang="et-EE" altLang="et-EE" sz="2400" dirty="0"/>
          </a:p>
          <a:p>
            <a:pPr marL="0" indent="0" algn="ctr">
              <a:buFont typeface="Arial" panose="020B0604020202020204" pitchFamily="34" charset="0"/>
              <a:buNone/>
            </a:pPr>
            <a:r>
              <a:rPr lang="et-EE" altLang="et-EE" sz="2400" dirty="0"/>
              <a:t>Triin Varek</a:t>
            </a:r>
          </a:p>
          <a:p>
            <a:pPr marL="0" indent="0" algn="ctr">
              <a:buFont typeface="Arial" panose="020B0604020202020204" pitchFamily="34" charset="0"/>
              <a:buNone/>
            </a:pPr>
            <a:r>
              <a:rPr lang="et-EE" altLang="et-EE" sz="2400" dirty="0"/>
              <a:t>linnapea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2024 põhitegevuse kulude jaotus valdkondade vahel</a:t>
            </a:r>
          </a:p>
        </p:txBody>
      </p:sp>
      <p:sp>
        <p:nvSpPr>
          <p:cNvPr id="4" name="Sisu kohatäide 3">
            <a:extLst>
              <a:ext uri="{FF2B5EF4-FFF2-40B4-BE49-F238E27FC236}">
                <a16:creationId xmlns:a16="http://schemas.microsoft.com/office/drawing/2014/main" id="{A7FF43B8-9FA6-D296-A6F3-B1E302E4BF7F}"/>
              </a:ext>
            </a:extLst>
          </p:cNvPr>
          <p:cNvSpPr>
            <a:spLocks noGrp="1"/>
          </p:cNvSpPr>
          <p:nvPr>
            <p:ph idx="1"/>
          </p:nvPr>
        </p:nvSpPr>
        <p:spPr/>
        <p:txBody>
          <a:bodyPr/>
          <a:lstStyle/>
          <a:p>
            <a:endParaRPr lang="et-EE"/>
          </a:p>
        </p:txBody>
      </p:sp>
      <p:graphicFrame>
        <p:nvGraphicFramePr>
          <p:cNvPr id="5" name="Diagramm 4">
            <a:extLst>
              <a:ext uri="{FF2B5EF4-FFF2-40B4-BE49-F238E27FC236}">
                <a16:creationId xmlns:a16="http://schemas.microsoft.com/office/drawing/2014/main" id="{DEB01383-C967-4BD8-B21E-A6E76B7C2FA6}"/>
              </a:ext>
            </a:extLst>
          </p:cNvPr>
          <p:cNvGraphicFramePr>
            <a:graphicFrameLocks/>
          </p:cNvGraphicFramePr>
          <p:nvPr>
            <p:extLst>
              <p:ext uri="{D42A27DB-BD31-4B8C-83A1-F6EECF244321}">
                <p14:modId xmlns:p14="http://schemas.microsoft.com/office/powerpoint/2010/main" val="1879590735"/>
              </p:ext>
            </p:extLst>
          </p:nvPr>
        </p:nvGraphicFramePr>
        <p:xfrm>
          <a:off x="1274127" y="1718309"/>
          <a:ext cx="7412673" cy="44078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8107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264696" cy="1066130"/>
          </a:xfrm>
        </p:spPr>
        <p:txBody>
          <a:bodyPr/>
          <a:lstStyle/>
          <a:p>
            <a:pPr algn="l"/>
            <a:r>
              <a:rPr lang="et-EE" sz="3600" dirty="0"/>
              <a:t>Rakvere linna 2024.a eelarve investeeringud 4,3 miljonit eurot</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187624" y="1600200"/>
            <a:ext cx="7499176" cy="4983162"/>
          </a:xfrm>
        </p:spPr>
        <p:txBody>
          <a:bodyPr/>
          <a:lstStyle/>
          <a:p>
            <a:pPr marL="0" indent="0">
              <a:buNone/>
            </a:pPr>
            <a:r>
              <a:rPr lang="et-EE" sz="1800" dirty="0"/>
              <a:t>2.1.2 Linnavalitsus				   	   150 000 eurot</a:t>
            </a:r>
          </a:p>
          <a:p>
            <a:pPr marL="0" indent="0">
              <a:buNone/>
            </a:pPr>
            <a:r>
              <a:rPr lang="et-EE" sz="1800" dirty="0"/>
              <a:t>2.3.2 Sõidu- ja kõnniteede ehitus ja remont		   326 998eurot</a:t>
            </a:r>
          </a:p>
          <a:p>
            <a:pPr marL="0" indent="0">
              <a:buNone/>
            </a:pPr>
            <a:r>
              <a:rPr lang="et-EE" sz="1800" dirty="0"/>
              <a:t>2.3.4 Pika tänava arendamine			     	     20 000 eurot</a:t>
            </a:r>
          </a:p>
          <a:p>
            <a:pPr marL="0" indent="0">
              <a:buNone/>
            </a:pPr>
            <a:r>
              <a:rPr lang="et-EE" sz="1800" dirty="0"/>
              <a:t>2.3.8 Planeerimine ja projekteerimine (kaasav eelarve)	     30 000 eurot</a:t>
            </a:r>
          </a:p>
          <a:p>
            <a:pPr marL="0" indent="0">
              <a:buNone/>
            </a:pPr>
            <a:r>
              <a:rPr lang="et-EE" sz="1800" dirty="0"/>
              <a:t>2.4.6 Heakorra inventar ja Keskkonna parendamine	   100 000 eurot</a:t>
            </a:r>
          </a:p>
          <a:p>
            <a:pPr marL="0" indent="0">
              <a:buNone/>
            </a:pPr>
            <a:r>
              <a:rPr lang="et-EE" sz="1800" dirty="0"/>
              <a:t>2.5.3 Tänavavalgustuse remont ja hooldus		   300 000 eurot</a:t>
            </a:r>
          </a:p>
          <a:p>
            <a:pPr marL="0" indent="0">
              <a:buNone/>
            </a:pPr>
            <a:r>
              <a:rPr lang="et-EE" sz="1800" dirty="0"/>
              <a:t>2.5.6 Kalmistud					   150 000 eurot</a:t>
            </a:r>
          </a:p>
          <a:p>
            <a:pPr marL="0" indent="0">
              <a:buNone/>
            </a:pPr>
            <a:r>
              <a:rPr lang="et-EE" sz="1800" dirty="0"/>
              <a:t>2.6.1 </a:t>
            </a:r>
            <a:r>
              <a:rPr lang="et-EE" sz="1800" dirty="0" err="1"/>
              <a:t>Üldhaigla</a:t>
            </a:r>
            <a:r>
              <a:rPr lang="et-EE" sz="1800" dirty="0"/>
              <a:t> teenused				      36 093 eurot</a:t>
            </a:r>
          </a:p>
          <a:p>
            <a:pPr marL="0" indent="0">
              <a:buNone/>
            </a:pPr>
            <a:r>
              <a:rPr lang="et-EE" sz="1800" dirty="0"/>
              <a:t>2.6.2 Tervisekeskus				   	    240 000 eurot</a:t>
            </a:r>
          </a:p>
          <a:p>
            <a:pPr marL="0" indent="0">
              <a:buNone/>
            </a:pPr>
            <a:r>
              <a:rPr lang="et-EE" sz="1800" dirty="0"/>
              <a:t>2.7.2 Spordikeskus					      87 000 eurot</a:t>
            </a:r>
          </a:p>
          <a:p>
            <a:pPr marL="0" indent="0">
              <a:buNone/>
            </a:pPr>
            <a:r>
              <a:rPr lang="et-EE" sz="1800" dirty="0"/>
              <a:t>2.7.4 Jalgpallihall					 2 133 186 eurot</a:t>
            </a:r>
          </a:p>
          <a:p>
            <a:pPr marL="0" indent="0">
              <a:buNone/>
            </a:pPr>
            <a:r>
              <a:rPr lang="et-EE" sz="1800" dirty="0"/>
              <a:t>2.7.13 Arvo Pärdi nimeline muusikamaja		    600 000 eurot</a:t>
            </a:r>
          </a:p>
          <a:p>
            <a:pPr marL="0" indent="0">
              <a:buNone/>
            </a:pPr>
            <a:r>
              <a:rPr lang="et-EE" sz="1800" dirty="0"/>
              <a:t>2.7.15 Religiooni- ja muud ühiskonnateenused	     	      10 000 eurot</a:t>
            </a:r>
          </a:p>
          <a:p>
            <a:pPr marL="0" indent="0">
              <a:buNone/>
            </a:pPr>
            <a:r>
              <a:rPr lang="et-EE" sz="1800" dirty="0"/>
              <a:t>2.8.8 Hariduse haldus				      80 000 eurot</a:t>
            </a:r>
          </a:p>
          <a:p>
            <a:pPr marL="0" indent="0">
              <a:buNone/>
            </a:pPr>
            <a:endParaRPr lang="et-EE" sz="2000" dirty="0">
              <a:solidFill>
                <a:srgbClr val="00B050"/>
              </a:solidFill>
            </a:endParaRPr>
          </a:p>
          <a:p>
            <a:endParaRPr lang="et-EE" dirty="0"/>
          </a:p>
        </p:txBody>
      </p:sp>
    </p:spTree>
    <p:extLst>
      <p:ext uri="{BB962C8B-B14F-4D97-AF65-F5344CB8AC3E}">
        <p14:creationId xmlns:p14="http://schemas.microsoft.com/office/powerpoint/2010/main" val="302719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2024 investeeringute jaotus valdkondade vahel</a:t>
            </a:r>
          </a:p>
        </p:txBody>
      </p:sp>
      <p:graphicFrame>
        <p:nvGraphicFramePr>
          <p:cNvPr id="6" name="Sisu kohatäide 5">
            <a:extLst>
              <a:ext uri="{FF2B5EF4-FFF2-40B4-BE49-F238E27FC236}">
                <a16:creationId xmlns:a16="http://schemas.microsoft.com/office/drawing/2014/main" id="{7CA24638-29FF-4479-A814-9E4DE8FF24C5}"/>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363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264696" cy="1066130"/>
          </a:xfrm>
        </p:spPr>
        <p:txBody>
          <a:bodyPr/>
          <a:lstStyle/>
          <a:p>
            <a:pPr algn="l"/>
            <a:r>
              <a:rPr lang="et-EE" sz="3600" dirty="0"/>
              <a:t>Rakvere linna 2024.a eelarve</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763688" y="1600200"/>
            <a:ext cx="6923112" cy="4983162"/>
          </a:xfrm>
        </p:spPr>
        <p:txBody>
          <a:bodyPr/>
          <a:lstStyle/>
          <a:p>
            <a:pPr marL="0" indent="0">
              <a:buNone/>
            </a:pPr>
            <a:r>
              <a:rPr lang="et-EE" sz="2000" dirty="0"/>
              <a:t>2024.a eelarve eelnõu seletuskirjast </a:t>
            </a:r>
            <a:r>
              <a:rPr lang="et-EE" sz="2000" b="1" dirty="0"/>
              <a:t>suurimad </a:t>
            </a:r>
            <a:r>
              <a:rPr lang="et-EE" sz="2000" dirty="0"/>
              <a:t>muudatused (sh nii vähenemine kui suurenemine), võrreldes 2023.aastaga:</a:t>
            </a:r>
          </a:p>
          <a:p>
            <a:pPr marL="0" indent="0">
              <a:buNone/>
            </a:pPr>
            <a:r>
              <a:rPr lang="et-EE" sz="2000" dirty="0"/>
              <a:t>KULUD 2024.a</a:t>
            </a:r>
          </a:p>
          <a:p>
            <a:pPr marL="0" indent="0">
              <a:buNone/>
            </a:pPr>
            <a:r>
              <a:rPr lang="et-EE" sz="2000" dirty="0"/>
              <a:t>2.1.2 Linnavalitsus			     </a:t>
            </a:r>
            <a:r>
              <a:rPr lang="et-EE" sz="2000" dirty="0">
                <a:solidFill>
                  <a:srgbClr val="00B050"/>
                </a:solidFill>
              </a:rPr>
              <a:t>49 100 eurot</a:t>
            </a:r>
          </a:p>
          <a:p>
            <a:pPr marL="0" indent="0">
              <a:buNone/>
            </a:pPr>
            <a:r>
              <a:rPr lang="et-EE" sz="2000" dirty="0"/>
              <a:t>2.1.5 Valitsussektori võla teenindamine	</a:t>
            </a:r>
            <a:r>
              <a:rPr lang="et-EE" sz="2000" dirty="0">
                <a:solidFill>
                  <a:srgbClr val="00B050"/>
                </a:solidFill>
              </a:rPr>
              <a:t>   200 000 eurot</a:t>
            </a:r>
          </a:p>
          <a:p>
            <a:pPr marL="0" indent="0">
              <a:buNone/>
            </a:pPr>
            <a:r>
              <a:rPr lang="et-EE" sz="2000" dirty="0"/>
              <a:t>2.3.2 Sõidu- ja kõnniteede ehitus ja remont	</a:t>
            </a:r>
            <a:r>
              <a:rPr lang="et-EE" sz="2000" dirty="0">
                <a:solidFill>
                  <a:srgbClr val="FF0000"/>
                </a:solidFill>
              </a:rPr>
              <a:t>1 610 000 eurot</a:t>
            </a:r>
          </a:p>
          <a:p>
            <a:pPr marL="0" indent="0">
              <a:buNone/>
            </a:pPr>
            <a:r>
              <a:rPr lang="et-EE" sz="2000" dirty="0"/>
              <a:t>2.3.5 Transpordikorraldus</a:t>
            </a:r>
            <a:r>
              <a:rPr lang="et-EE" sz="2000" dirty="0">
                <a:solidFill>
                  <a:srgbClr val="FF0000"/>
                </a:solidFill>
              </a:rPr>
              <a:t>			     53 000 eurot</a:t>
            </a:r>
          </a:p>
          <a:p>
            <a:pPr marL="0" indent="0">
              <a:buNone/>
            </a:pPr>
            <a:r>
              <a:rPr lang="et-EE" sz="2000" dirty="0"/>
              <a:t>2.3.8 Planeerimine ja projekteerimine	</a:t>
            </a:r>
            <a:r>
              <a:rPr lang="et-EE" sz="2000" dirty="0">
                <a:solidFill>
                  <a:srgbClr val="FF0000"/>
                </a:solidFill>
              </a:rPr>
              <a:t>   630 000 eurot</a:t>
            </a:r>
          </a:p>
          <a:p>
            <a:pPr marL="0" indent="0">
              <a:buNone/>
            </a:pPr>
            <a:r>
              <a:rPr lang="et-EE" sz="2000" dirty="0"/>
              <a:t>2.5.2 Tänavavalgustuse elekter</a:t>
            </a:r>
            <a:r>
              <a:rPr lang="et-EE" sz="2000" dirty="0">
                <a:solidFill>
                  <a:srgbClr val="FF0000"/>
                </a:solidFill>
              </a:rPr>
              <a:t>		   125 000 eurot</a:t>
            </a:r>
          </a:p>
          <a:p>
            <a:pPr marL="0" indent="0">
              <a:buNone/>
            </a:pPr>
            <a:r>
              <a:rPr lang="et-EE" sz="2000" dirty="0"/>
              <a:t>2.5.3 Tänavavalgustuse remont ja hooldus	     </a:t>
            </a:r>
            <a:r>
              <a:rPr lang="et-EE" sz="2000" dirty="0">
                <a:solidFill>
                  <a:srgbClr val="FF0000"/>
                </a:solidFill>
              </a:rPr>
              <a:t>50 000 eurot</a:t>
            </a:r>
          </a:p>
          <a:p>
            <a:pPr marL="0" indent="0">
              <a:buNone/>
            </a:pPr>
            <a:r>
              <a:rPr lang="et-EE" sz="2000" dirty="0"/>
              <a:t>2.5.6 Kalmistud</a:t>
            </a:r>
            <a:r>
              <a:rPr lang="et-EE" sz="2000" dirty="0">
                <a:solidFill>
                  <a:srgbClr val="FF0000"/>
                </a:solidFill>
              </a:rPr>
              <a:t>			        	   </a:t>
            </a:r>
            <a:r>
              <a:rPr lang="et-EE" sz="2000" dirty="0">
                <a:solidFill>
                  <a:srgbClr val="00B050"/>
                </a:solidFill>
              </a:rPr>
              <a:t>130 000 eurot</a:t>
            </a:r>
          </a:p>
          <a:p>
            <a:pPr marL="0" indent="0">
              <a:buNone/>
            </a:pPr>
            <a:r>
              <a:rPr lang="et-EE" sz="2000" dirty="0"/>
              <a:t>2.5.7 Hulkuvate loomadega seotud tegevused</a:t>
            </a:r>
            <a:r>
              <a:rPr lang="et-EE" sz="2000" dirty="0">
                <a:solidFill>
                  <a:srgbClr val="FF0000"/>
                </a:solidFill>
              </a:rPr>
              <a:t>   62 815 eurot</a:t>
            </a:r>
          </a:p>
          <a:p>
            <a:pPr marL="0" indent="0">
              <a:buNone/>
            </a:pPr>
            <a:endParaRPr lang="et-EE" sz="2000" dirty="0">
              <a:solidFill>
                <a:srgbClr val="FF0000"/>
              </a:solidFill>
            </a:endParaRPr>
          </a:p>
          <a:p>
            <a:endParaRPr lang="et-EE" dirty="0"/>
          </a:p>
        </p:txBody>
      </p:sp>
    </p:spTree>
    <p:extLst>
      <p:ext uri="{BB962C8B-B14F-4D97-AF65-F5344CB8AC3E}">
        <p14:creationId xmlns:p14="http://schemas.microsoft.com/office/powerpoint/2010/main" val="1995681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7B53B8A-C5EB-4441-87B5-F9EE92368306}"/>
              </a:ext>
            </a:extLst>
          </p:cNvPr>
          <p:cNvSpPr>
            <a:spLocks noGrp="1"/>
          </p:cNvSpPr>
          <p:nvPr>
            <p:ph type="title"/>
          </p:nvPr>
        </p:nvSpPr>
        <p:spPr>
          <a:xfrm>
            <a:off x="1979712" y="476672"/>
            <a:ext cx="6707088" cy="864096"/>
          </a:xfrm>
        </p:spPr>
        <p:txBody>
          <a:bodyPr/>
          <a:lstStyle/>
          <a:p>
            <a:pPr algn="l"/>
            <a:r>
              <a:rPr lang="et-EE" sz="3600" dirty="0"/>
              <a:t>Rakvere linna 2024.a eelarve</a:t>
            </a:r>
          </a:p>
        </p:txBody>
      </p:sp>
      <p:sp>
        <p:nvSpPr>
          <p:cNvPr id="3" name="Sisu kohatäide 2">
            <a:extLst>
              <a:ext uri="{FF2B5EF4-FFF2-40B4-BE49-F238E27FC236}">
                <a16:creationId xmlns:a16="http://schemas.microsoft.com/office/drawing/2014/main" id="{59D0131F-6C56-435F-AE6E-0A8504F76275}"/>
              </a:ext>
            </a:extLst>
          </p:cNvPr>
          <p:cNvSpPr>
            <a:spLocks noGrp="1"/>
          </p:cNvSpPr>
          <p:nvPr>
            <p:ph idx="1"/>
          </p:nvPr>
        </p:nvSpPr>
        <p:spPr>
          <a:xfrm>
            <a:off x="1691680" y="1772816"/>
            <a:ext cx="6995120" cy="4680520"/>
          </a:xfrm>
        </p:spPr>
        <p:txBody>
          <a:bodyPr/>
          <a:lstStyle/>
          <a:p>
            <a:pPr marL="0" indent="0">
              <a:buNone/>
            </a:pPr>
            <a:r>
              <a:rPr lang="et-EE" sz="2000" dirty="0"/>
              <a:t>2.6.2 Tervisekeskus			             </a:t>
            </a:r>
            <a:r>
              <a:rPr lang="et-EE" sz="2000" dirty="0">
                <a:solidFill>
                  <a:srgbClr val="00B050"/>
                </a:solidFill>
              </a:rPr>
              <a:t>120 000 eurot</a:t>
            </a:r>
          </a:p>
          <a:p>
            <a:pPr marL="0" indent="0">
              <a:buNone/>
            </a:pPr>
            <a:r>
              <a:rPr lang="et-EE" sz="2000" dirty="0"/>
              <a:t>2.7.1 Rakvere Spordikool	</a:t>
            </a:r>
            <a:r>
              <a:rPr lang="et-EE" sz="2000" dirty="0">
                <a:solidFill>
                  <a:srgbClr val="00B050"/>
                </a:solidFill>
              </a:rPr>
              <a:t>		</a:t>
            </a:r>
            <a:r>
              <a:rPr lang="et-EE" sz="2000" dirty="0">
                <a:solidFill>
                  <a:srgbClr val="FF0000"/>
                </a:solidFill>
              </a:rPr>
              <a:t>               66 800 eurot</a:t>
            </a:r>
          </a:p>
          <a:p>
            <a:pPr marL="0" indent="0">
              <a:buNone/>
            </a:pPr>
            <a:r>
              <a:rPr lang="et-EE" sz="2000" dirty="0"/>
              <a:t>2.7.13 Arvo Pärdi nimeline muusikamaja	            </a:t>
            </a:r>
            <a:r>
              <a:rPr lang="et-EE" sz="2000" dirty="0">
                <a:solidFill>
                  <a:srgbClr val="00B050"/>
                </a:solidFill>
              </a:rPr>
              <a:t>600 000 eurot</a:t>
            </a:r>
          </a:p>
          <a:p>
            <a:pPr marL="0" indent="0">
              <a:buNone/>
            </a:pPr>
            <a:r>
              <a:rPr lang="et-EE" sz="2000" dirty="0"/>
              <a:t>2.8.1.4 Lasteaia ost muud residendid </a:t>
            </a:r>
            <a:r>
              <a:rPr lang="et-EE" sz="1600" dirty="0"/>
              <a:t>(eralasteaedadelt) </a:t>
            </a:r>
            <a:r>
              <a:rPr lang="et-EE" sz="2000" dirty="0"/>
              <a:t> </a:t>
            </a:r>
            <a:r>
              <a:rPr lang="et-EE" sz="2000" dirty="0">
                <a:solidFill>
                  <a:srgbClr val="00B050"/>
                </a:solidFill>
              </a:rPr>
              <a:t>89 964 eurot</a:t>
            </a:r>
          </a:p>
          <a:p>
            <a:pPr marL="0" indent="0">
              <a:buNone/>
            </a:pPr>
            <a:r>
              <a:rPr lang="et-EE" sz="2000" dirty="0"/>
              <a:t>2.8.1.2 Põhikooli kohtade ost	</a:t>
            </a:r>
            <a:r>
              <a:rPr lang="et-EE" sz="2000" dirty="0">
                <a:solidFill>
                  <a:srgbClr val="00B050"/>
                </a:solidFill>
              </a:rPr>
              <a:t>	               45 000 eurot</a:t>
            </a:r>
          </a:p>
          <a:p>
            <a:pPr marL="0" indent="0">
              <a:buNone/>
            </a:pPr>
            <a:r>
              <a:rPr lang="et-EE" sz="2000" dirty="0"/>
              <a:t>2.8.1.3 Töö- ja Tehnoloogiakeskus	 	             </a:t>
            </a:r>
            <a:r>
              <a:rPr lang="et-EE" sz="2000" dirty="0">
                <a:solidFill>
                  <a:srgbClr val="FF0000"/>
                </a:solidFill>
              </a:rPr>
              <a:t>109 500 eurot</a:t>
            </a:r>
          </a:p>
          <a:p>
            <a:pPr marL="0" indent="0">
              <a:buNone/>
            </a:pPr>
            <a:r>
              <a:rPr lang="et-EE" sz="2000" dirty="0"/>
              <a:t>2.8.1.4 Rakvere Vabaduse Kool		</a:t>
            </a:r>
            <a:r>
              <a:rPr lang="et-EE" sz="2000" dirty="0">
                <a:solidFill>
                  <a:srgbClr val="FF0000"/>
                </a:solidFill>
              </a:rPr>
              <a:t>            328 135 eurot</a:t>
            </a:r>
          </a:p>
          <a:p>
            <a:pPr marL="0" indent="0">
              <a:buNone/>
            </a:pPr>
            <a:r>
              <a:rPr lang="et-EE" sz="2000" dirty="0"/>
              <a:t>2.8.1.5 Rakvere Reaalkool			</a:t>
            </a:r>
            <a:r>
              <a:rPr lang="et-EE" sz="2000" dirty="0">
                <a:solidFill>
                  <a:srgbClr val="FF0000"/>
                </a:solidFill>
              </a:rPr>
              <a:t>              82 304 eurot</a:t>
            </a:r>
          </a:p>
          <a:p>
            <a:pPr marL="0" indent="0">
              <a:buNone/>
            </a:pPr>
            <a:r>
              <a:rPr lang="et-EE" sz="2000" dirty="0"/>
              <a:t>2.8.3 Rakvere Muusikakool		</a:t>
            </a:r>
            <a:r>
              <a:rPr lang="et-EE" sz="2000" dirty="0">
                <a:solidFill>
                  <a:srgbClr val="00B050"/>
                </a:solidFill>
              </a:rPr>
              <a:t>              83 462 eurot</a:t>
            </a:r>
          </a:p>
          <a:p>
            <a:pPr marL="0" indent="0">
              <a:buNone/>
            </a:pPr>
            <a:r>
              <a:rPr lang="et-EE" sz="2000" dirty="0"/>
              <a:t>2.8.6 Ujumise õpe</a:t>
            </a:r>
            <a:r>
              <a:rPr lang="et-EE" sz="2000" dirty="0">
                <a:solidFill>
                  <a:srgbClr val="00B050"/>
                </a:solidFill>
              </a:rPr>
              <a:t>			              </a:t>
            </a:r>
            <a:r>
              <a:rPr lang="et-EE" sz="2000" dirty="0">
                <a:solidFill>
                  <a:srgbClr val="FF0000"/>
                </a:solidFill>
              </a:rPr>
              <a:t>58 600 eurot</a:t>
            </a:r>
          </a:p>
          <a:p>
            <a:pPr marL="0" indent="0">
              <a:buNone/>
            </a:pPr>
            <a:r>
              <a:rPr lang="et-EE" sz="2000" dirty="0"/>
              <a:t>2.8.9 Hariduse üldkulu		  	   </a:t>
            </a:r>
            <a:r>
              <a:rPr lang="et-EE" sz="2000" dirty="0">
                <a:solidFill>
                  <a:srgbClr val="FF0000"/>
                </a:solidFill>
              </a:rPr>
              <a:t>            </a:t>
            </a:r>
            <a:r>
              <a:rPr lang="et-EE" sz="2000" dirty="0">
                <a:solidFill>
                  <a:srgbClr val="00B050"/>
                </a:solidFill>
              </a:rPr>
              <a:t>54 397 eurot</a:t>
            </a:r>
          </a:p>
          <a:p>
            <a:pPr marL="0" indent="0">
              <a:buNone/>
            </a:pPr>
            <a:r>
              <a:rPr lang="et-EE" sz="2000" dirty="0"/>
              <a:t>2.9.29Linnavalitsuse sotsiaalvaldkonna projektid</a:t>
            </a:r>
            <a:r>
              <a:rPr lang="et-EE" sz="2000" dirty="0">
                <a:solidFill>
                  <a:srgbClr val="00B050"/>
                </a:solidFill>
              </a:rPr>
              <a:t>        65 500 eurot</a:t>
            </a:r>
          </a:p>
          <a:p>
            <a:pPr marL="0" indent="0">
              <a:buNone/>
            </a:pPr>
            <a:endParaRPr lang="et-EE" sz="2000" dirty="0">
              <a:solidFill>
                <a:srgbClr val="00B050"/>
              </a:solidFill>
            </a:endParaRPr>
          </a:p>
          <a:p>
            <a:pPr marL="0" indent="0">
              <a:buNone/>
            </a:pPr>
            <a:endParaRPr lang="et-EE" sz="2000" dirty="0"/>
          </a:p>
        </p:txBody>
      </p:sp>
    </p:spTree>
    <p:extLst>
      <p:ext uri="{BB962C8B-B14F-4D97-AF65-F5344CB8AC3E}">
        <p14:creationId xmlns:p14="http://schemas.microsoft.com/office/powerpoint/2010/main" val="3509361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01396C6-7460-4205-99E6-A148CB9402D2}"/>
              </a:ext>
            </a:extLst>
          </p:cNvPr>
          <p:cNvSpPr>
            <a:spLocks noGrp="1"/>
          </p:cNvSpPr>
          <p:nvPr>
            <p:ph type="title"/>
          </p:nvPr>
        </p:nvSpPr>
        <p:spPr>
          <a:xfrm>
            <a:off x="1907704" y="260648"/>
            <a:ext cx="6779096" cy="864096"/>
          </a:xfrm>
        </p:spPr>
        <p:txBody>
          <a:bodyPr/>
          <a:lstStyle/>
          <a:p>
            <a:pPr algn="l"/>
            <a:r>
              <a:rPr lang="et-EE" sz="4000" dirty="0"/>
              <a:t>Laenukohustused</a:t>
            </a:r>
            <a:endParaRPr lang="et-EE" dirty="0"/>
          </a:p>
        </p:txBody>
      </p:sp>
      <p:sp>
        <p:nvSpPr>
          <p:cNvPr id="3" name="Sisu kohatäide 2">
            <a:extLst>
              <a:ext uri="{FF2B5EF4-FFF2-40B4-BE49-F238E27FC236}">
                <a16:creationId xmlns:a16="http://schemas.microsoft.com/office/drawing/2014/main" id="{370027F3-D4B5-4130-8269-0AC849CE4F14}"/>
              </a:ext>
            </a:extLst>
          </p:cNvPr>
          <p:cNvSpPr>
            <a:spLocks noGrp="1"/>
          </p:cNvSpPr>
          <p:nvPr>
            <p:ph idx="1"/>
          </p:nvPr>
        </p:nvSpPr>
        <p:spPr>
          <a:xfrm>
            <a:off x="457200" y="1600200"/>
            <a:ext cx="8229600" cy="5257800"/>
          </a:xfrm>
        </p:spPr>
        <p:txBody>
          <a:bodyPr/>
          <a:lstStyle/>
          <a:p>
            <a:pPr marL="0" indent="0">
              <a:buNone/>
            </a:pPr>
            <a:r>
              <a:rPr lang="et-EE" sz="2000" dirty="0"/>
              <a:t>Laenude põhiosa tagasimakseteks on planeeritud 2024.a 1 995 000 eurot, kapitalirendi tagasimakseteks 5 000 eurot. </a:t>
            </a:r>
          </a:p>
          <a:p>
            <a:pPr marL="0" indent="0">
              <a:buNone/>
            </a:pPr>
            <a:r>
              <a:rPr lang="et-EE" sz="2000" dirty="0"/>
              <a:t>2024.aastal on eelarvestatud laenu summa 1 miljonit, mille abil tagatakse omafinantseering alljärgnevatele objektidele:</a:t>
            </a:r>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lvl="0" indent="0" algn="just">
              <a:spcBef>
                <a:spcPts val="0"/>
              </a:spcBef>
              <a:buNone/>
            </a:pPr>
            <a:r>
              <a:rPr lang="et-EE" sz="1600" dirty="0">
                <a:solidFill>
                  <a:srgbClr val="FF0000"/>
                </a:solidFill>
                <a:effectLst/>
                <a:ea typeface="Times New Roman" panose="02020603050405020304" pitchFamily="18" charset="0"/>
              </a:rPr>
              <a:t>	Laenuotsuse eelnõu esitatakse volikogule siis, kui täpne laenusumma on teada. </a:t>
            </a:r>
          </a:p>
          <a:p>
            <a:pPr marL="0" indent="0">
              <a:buNone/>
            </a:pPr>
            <a:endParaRPr lang="et-EE" dirty="0"/>
          </a:p>
        </p:txBody>
      </p:sp>
      <p:graphicFrame>
        <p:nvGraphicFramePr>
          <p:cNvPr id="5" name="Tabel 4">
            <a:extLst>
              <a:ext uri="{FF2B5EF4-FFF2-40B4-BE49-F238E27FC236}">
                <a16:creationId xmlns:a16="http://schemas.microsoft.com/office/drawing/2014/main" id="{E72CE3B9-0EB3-502D-EB1B-7797DE6B7435}"/>
              </a:ext>
            </a:extLst>
          </p:cNvPr>
          <p:cNvGraphicFramePr>
            <a:graphicFrameLocks noGrp="1"/>
          </p:cNvGraphicFramePr>
          <p:nvPr>
            <p:extLst>
              <p:ext uri="{D42A27DB-BD31-4B8C-83A1-F6EECF244321}">
                <p14:modId xmlns:p14="http://schemas.microsoft.com/office/powerpoint/2010/main" val="2323502268"/>
              </p:ext>
            </p:extLst>
          </p:nvPr>
        </p:nvGraphicFramePr>
        <p:xfrm>
          <a:off x="1907704" y="2996952"/>
          <a:ext cx="6552728" cy="2664299"/>
        </p:xfrm>
        <a:graphic>
          <a:graphicData uri="http://schemas.openxmlformats.org/drawingml/2006/table">
            <a:tbl>
              <a:tblPr>
                <a:tableStyleId>{5C22544A-7EE6-4342-B048-85BDC9FD1C3A}</a:tableStyleId>
              </a:tblPr>
              <a:tblGrid>
                <a:gridCol w="786933">
                  <a:extLst>
                    <a:ext uri="{9D8B030D-6E8A-4147-A177-3AD203B41FA5}">
                      <a16:colId xmlns:a16="http://schemas.microsoft.com/office/drawing/2014/main" val="3547565626"/>
                    </a:ext>
                  </a:extLst>
                </a:gridCol>
                <a:gridCol w="5765795">
                  <a:extLst>
                    <a:ext uri="{9D8B030D-6E8A-4147-A177-3AD203B41FA5}">
                      <a16:colId xmlns:a16="http://schemas.microsoft.com/office/drawing/2014/main" val="3516612616"/>
                    </a:ext>
                  </a:extLst>
                </a:gridCol>
              </a:tblGrid>
              <a:tr h="242209">
                <a:tc>
                  <a:txBody>
                    <a:bodyPr/>
                    <a:lstStyle/>
                    <a:p>
                      <a:pPr algn="r" fontAlgn="b"/>
                      <a:r>
                        <a:rPr lang="et-EE" sz="1200" u="none" strike="noStrike" dirty="0">
                          <a:effectLst/>
                        </a:rPr>
                        <a:t>300 000</a:t>
                      </a:r>
                      <a:endParaRPr lang="et-EE" sz="1200" b="0" i="0" u="none" strike="noStrike" dirty="0">
                        <a:solidFill>
                          <a:srgbClr val="000000"/>
                        </a:solidFill>
                        <a:effectLst/>
                        <a:latin typeface="Times New Roman" panose="02020603050405020304" pitchFamily="18" charset="0"/>
                      </a:endParaRPr>
                    </a:p>
                  </a:txBody>
                  <a:tcPr marL="0" marR="0" marT="0" marB="0" anchor="b"/>
                </a:tc>
                <a:tc>
                  <a:txBody>
                    <a:bodyPr/>
                    <a:lstStyle/>
                    <a:p>
                      <a:pPr algn="just" fontAlgn="b"/>
                      <a:r>
                        <a:rPr lang="fi-FI" sz="1200" u="none" strike="noStrike">
                          <a:effectLst/>
                        </a:rPr>
                        <a:t> Rakvere linna tänavavalgustuse ehituse omaosalus;</a:t>
                      </a:r>
                      <a:endParaRPr lang="fi-FI"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2978631536"/>
                  </a:ext>
                </a:extLst>
              </a:tr>
              <a:tr h="242209">
                <a:tc>
                  <a:txBody>
                    <a:bodyPr/>
                    <a:lstStyle/>
                    <a:p>
                      <a:pPr algn="r" fontAlgn="b"/>
                      <a:r>
                        <a:rPr lang="et-EE" sz="1200" u="none" strike="noStrike">
                          <a:effectLst/>
                        </a:rPr>
                        <a:t>150 000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fi-FI" sz="1200" u="none" strike="noStrike">
                          <a:effectLst/>
                        </a:rPr>
                        <a:t>Kalmistu Rahu tänava äärse müüri renoveerimistööde omaosalus;</a:t>
                      </a:r>
                      <a:endParaRPr lang="fi-FI"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1471318193"/>
                  </a:ext>
                </a:extLst>
              </a:tr>
              <a:tr h="242209">
                <a:tc>
                  <a:txBody>
                    <a:bodyPr/>
                    <a:lstStyle/>
                    <a:p>
                      <a:pPr algn="r" fontAlgn="b"/>
                      <a:r>
                        <a:rPr lang="et-EE" sz="1200" u="none" strike="noStrike">
                          <a:effectLst/>
                        </a:rPr>
                        <a:t>150 000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Lai 20 remondi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3750817869"/>
                  </a:ext>
                </a:extLst>
              </a:tr>
              <a:tr h="242209">
                <a:tc>
                  <a:txBody>
                    <a:bodyPr/>
                    <a:lstStyle/>
                    <a:p>
                      <a:pPr algn="r" fontAlgn="b"/>
                      <a:r>
                        <a:rPr lang="et-EE" sz="1200" u="none" strike="noStrike">
                          <a:effectLst/>
                        </a:rPr>
                        <a:t>110 000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Tervisekeskuse jahutussüsteemi ehituse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676156428"/>
                  </a:ext>
                </a:extLst>
              </a:tr>
              <a:tr h="242209">
                <a:tc>
                  <a:txBody>
                    <a:bodyPr/>
                    <a:lstStyle/>
                    <a:p>
                      <a:pPr algn="r" fontAlgn="b"/>
                      <a:r>
                        <a:rPr lang="et-EE" sz="1200" u="none" strike="noStrike">
                          <a:effectLst/>
                        </a:rPr>
                        <a:t>100 000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fi-FI" sz="1200" u="none" strike="noStrike">
                          <a:effectLst/>
                        </a:rPr>
                        <a:t>Rongijaama juurde avaliku WC ja katusealuse ehitus;</a:t>
                      </a:r>
                      <a:endParaRPr lang="fi-FI"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3352781735"/>
                  </a:ext>
                </a:extLst>
              </a:tr>
              <a:tr h="242209">
                <a:tc>
                  <a:txBody>
                    <a:bodyPr/>
                    <a:lstStyle/>
                    <a:p>
                      <a:pPr algn="r" fontAlgn="b"/>
                      <a:r>
                        <a:rPr lang="et-EE" sz="1200" u="none" strike="noStrike">
                          <a:effectLst/>
                        </a:rPr>
                        <a:t>80 000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Haridushoonete projekteerimise reservkulude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1273841203"/>
                  </a:ext>
                </a:extLst>
              </a:tr>
              <a:tr h="242209">
                <a:tc>
                  <a:txBody>
                    <a:bodyPr/>
                    <a:lstStyle/>
                    <a:p>
                      <a:pPr algn="r" fontAlgn="b"/>
                      <a:r>
                        <a:rPr lang="et-EE" sz="1200" u="none" strike="noStrike">
                          <a:effectLst/>
                        </a:rPr>
                        <a:t>36 000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Rakvere Haigla investeeringutoetuse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4229982712"/>
                  </a:ext>
                </a:extLst>
              </a:tr>
              <a:tr h="242209">
                <a:tc>
                  <a:txBody>
                    <a:bodyPr/>
                    <a:lstStyle/>
                    <a:p>
                      <a:pPr algn="r" fontAlgn="b"/>
                      <a:r>
                        <a:rPr lang="et-EE" sz="1200" u="none" strike="noStrike">
                          <a:effectLst/>
                        </a:rPr>
                        <a:t>30 000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kaasava eelarve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1804755158"/>
                  </a:ext>
                </a:extLst>
              </a:tr>
              <a:tr h="242209">
                <a:tc>
                  <a:txBody>
                    <a:bodyPr/>
                    <a:lstStyle/>
                    <a:p>
                      <a:pPr algn="r" fontAlgn="b"/>
                      <a:r>
                        <a:rPr lang="et-EE" sz="1200" u="none" strike="noStrike">
                          <a:effectLst/>
                        </a:rPr>
                        <a:t>20 000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treppide uuendamise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4163220201"/>
                  </a:ext>
                </a:extLst>
              </a:tr>
              <a:tr h="242209">
                <a:tc>
                  <a:txBody>
                    <a:bodyPr/>
                    <a:lstStyle/>
                    <a:p>
                      <a:pPr algn="r" fontAlgn="b"/>
                      <a:r>
                        <a:rPr lang="et-EE" sz="1200" u="none" strike="noStrike">
                          <a:effectLst/>
                        </a:rPr>
                        <a:t>20 000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a:effectLst/>
                        </a:rPr>
                        <a:t>Pikk 22 hoone omaosalus;</a:t>
                      </a:r>
                      <a:endParaRPr lang="et-EE" sz="12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3976720029"/>
                  </a:ext>
                </a:extLst>
              </a:tr>
              <a:tr h="242209">
                <a:tc>
                  <a:txBody>
                    <a:bodyPr/>
                    <a:lstStyle/>
                    <a:p>
                      <a:pPr algn="r" fontAlgn="b"/>
                      <a:r>
                        <a:rPr lang="et-EE" sz="1200" u="none" strike="noStrike">
                          <a:effectLst/>
                        </a:rPr>
                        <a:t>10 000</a:t>
                      </a:r>
                      <a:endParaRPr lang="et-EE" sz="1200" b="0" i="0" u="none" strike="noStrike">
                        <a:solidFill>
                          <a:srgbClr val="000000"/>
                        </a:solidFill>
                        <a:effectLst/>
                        <a:latin typeface="Times New Roman" panose="02020603050405020304" pitchFamily="18" charset="0"/>
                      </a:endParaRPr>
                    </a:p>
                  </a:txBody>
                  <a:tcPr marL="0" marR="0" marT="0" marB="0" anchor="b"/>
                </a:tc>
                <a:tc>
                  <a:txBody>
                    <a:bodyPr/>
                    <a:lstStyle/>
                    <a:p>
                      <a:pPr algn="just" fontAlgn="b"/>
                      <a:r>
                        <a:rPr lang="et-EE" sz="1200" u="none" strike="noStrike" dirty="0">
                          <a:effectLst/>
                        </a:rPr>
                        <a:t>kiriku investeeringutoetus</a:t>
                      </a:r>
                      <a:endParaRPr lang="et-EE" sz="1200" b="0" i="0" u="none" strike="noStrike" dirty="0">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703308736"/>
                  </a:ext>
                </a:extLst>
              </a:tr>
            </a:tbl>
          </a:graphicData>
        </a:graphic>
      </p:graphicFrame>
    </p:spTree>
    <p:extLst>
      <p:ext uri="{BB962C8B-B14F-4D97-AF65-F5344CB8AC3E}">
        <p14:creationId xmlns:p14="http://schemas.microsoft.com/office/powerpoint/2010/main" val="2311130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4102E27-EE3C-4285-BC7B-BF448D1E43E9}"/>
              </a:ext>
            </a:extLst>
          </p:cNvPr>
          <p:cNvSpPr>
            <a:spLocks noGrp="1"/>
          </p:cNvSpPr>
          <p:nvPr>
            <p:ph type="title"/>
          </p:nvPr>
        </p:nvSpPr>
        <p:spPr/>
        <p:txBody>
          <a:bodyPr/>
          <a:lstStyle/>
          <a:p>
            <a:endParaRPr lang="et-EE" dirty="0"/>
          </a:p>
        </p:txBody>
      </p:sp>
      <p:sp>
        <p:nvSpPr>
          <p:cNvPr id="3" name="Sisu kohatäide 2">
            <a:extLst>
              <a:ext uri="{FF2B5EF4-FFF2-40B4-BE49-F238E27FC236}">
                <a16:creationId xmlns:a16="http://schemas.microsoft.com/office/drawing/2014/main" id="{D365A636-4E9E-4676-8963-06A4DC9CFD4B}"/>
              </a:ext>
            </a:extLst>
          </p:cNvPr>
          <p:cNvSpPr>
            <a:spLocks noGrp="1"/>
          </p:cNvSpPr>
          <p:nvPr>
            <p:ph idx="1"/>
          </p:nvPr>
        </p:nvSpPr>
        <p:spPr>
          <a:xfrm>
            <a:off x="1403648" y="1600200"/>
            <a:ext cx="7283152" cy="4525963"/>
          </a:xfrm>
        </p:spPr>
        <p:txBody>
          <a:bodyPr/>
          <a:lstStyle/>
          <a:p>
            <a:pPr marL="0" indent="0">
              <a:buNone/>
            </a:pPr>
            <a:endParaRPr lang="et-EE" sz="3200" dirty="0"/>
          </a:p>
          <a:p>
            <a:r>
              <a:rPr lang="et-EE" sz="2000" b="1" dirty="0">
                <a:effectLst/>
                <a:ea typeface="Calibri" panose="020F0502020204030204" pitchFamily="34" charset="0"/>
                <a:cs typeface="Times New Roman" panose="02020603050405020304" pitchFamily="18" charset="0"/>
              </a:rPr>
              <a:t>Kavandatav netovõlakoormus </a:t>
            </a:r>
            <a:r>
              <a:rPr lang="et-EE" sz="2000" dirty="0">
                <a:effectLst/>
                <a:ea typeface="Calibri" panose="020F0502020204030204" pitchFamily="34" charset="0"/>
                <a:cs typeface="Times New Roman" panose="02020603050405020304" pitchFamily="18" charset="0"/>
              </a:rPr>
              <a:t>(kohustused miinus likviidsed varad)  2023. aasta lõpuks on </a:t>
            </a:r>
            <a:r>
              <a:rPr lang="et-EE" sz="2000" dirty="0">
                <a:ea typeface="Calibri" panose="020F0502020204030204" pitchFamily="34" charset="0"/>
                <a:cs typeface="Times New Roman" panose="02020603050405020304" pitchFamily="18" charset="0"/>
              </a:rPr>
              <a:t>~35</a:t>
            </a:r>
            <a:r>
              <a:rPr lang="et-EE" sz="2000" dirty="0">
                <a:effectLst/>
                <a:ea typeface="Calibri" panose="020F0502020204030204" pitchFamily="34" charset="0"/>
                <a:cs typeface="Times New Roman" panose="02020603050405020304" pitchFamily="18" charset="0"/>
              </a:rPr>
              <a:t>% .</a:t>
            </a:r>
          </a:p>
          <a:p>
            <a:r>
              <a:rPr lang="et-EE" sz="2000" dirty="0">
                <a:effectLst/>
                <a:ea typeface="Calibri" panose="020F0502020204030204" pitchFamily="34" charset="0"/>
                <a:cs typeface="Times New Roman" panose="02020603050405020304" pitchFamily="18" charset="0"/>
              </a:rPr>
              <a:t>2024.a netovõlakoormus võib suureneda vastavalt investeeringute rahastamise laenuvajadustest lähtuvalt. Linna netovõlakoormuse ülempiiriks on </a:t>
            </a:r>
            <a:r>
              <a:rPr lang="et-EE" sz="2000" dirty="0">
                <a:ea typeface="Calibri" panose="020F0502020204030204" pitchFamily="34" charset="0"/>
                <a:cs typeface="Times New Roman" panose="02020603050405020304" pitchFamily="18" charset="0"/>
              </a:rPr>
              <a:t>~26</a:t>
            </a:r>
            <a:r>
              <a:rPr lang="et-EE" sz="2000" dirty="0">
                <a:effectLst/>
                <a:ea typeface="Calibri" panose="020F0502020204030204" pitchFamily="34" charset="0"/>
                <a:cs typeface="Times New Roman" panose="02020603050405020304" pitchFamily="18" charset="0"/>
              </a:rPr>
              <a:t> miljonit eurot, mis tähendab, et vajadusel on võimalik täiendavalt laenu võtta.</a:t>
            </a:r>
          </a:p>
          <a:p>
            <a:r>
              <a:rPr lang="et-EE" sz="2000" dirty="0">
                <a:effectLst/>
                <a:ea typeface="Calibri" panose="020F0502020204030204" pitchFamily="34" charset="0"/>
                <a:cs typeface="Times New Roman" panose="02020603050405020304" pitchFamily="18" charset="0"/>
              </a:rPr>
              <a:t> Täiendavate investeeringute elluviimine sõltub saadavatest toetustest ja </a:t>
            </a:r>
            <a:r>
              <a:rPr lang="et-EE" sz="2000" dirty="0" err="1">
                <a:effectLst/>
                <a:ea typeface="Calibri" panose="020F0502020204030204" pitchFamily="34" charset="0"/>
                <a:cs typeface="Times New Roman" panose="02020603050405020304" pitchFamily="18" charset="0"/>
              </a:rPr>
              <a:t>omafinantseerimisvõimekusest</a:t>
            </a:r>
            <a:r>
              <a:rPr lang="et-EE" sz="2000" dirty="0">
                <a:effectLst/>
                <a:ea typeface="Calibri" panose="020F0502020204030204" pitchFamily="34" charset="0"/>
                <a:cs typeface="Times New Roman" panose="02020603050405020304" pitchFamily="18" charset="0"/>
              </a:rPr>
              <a:t>.</a:t>
            </a:r>
            <a:r>
              <a:rPr lang="et-EE" sz="2000" b="1" dirty="0">
                <a:effectLst/>
                <a:ea typeface="Calibri" panose="020F0502020204030204" pitchFamily="34" charset="0"/>
                <a:cs typeface="Times New Roman" panose="02020603050405020304" pitchFamily="18" charset="0"/>
              </a:rPr>
              <a:t> </a:t>
            </a:r>
            <a:endParaRPr lang="et-EE" sz="2000" dirty="0">
              <a:effectLst/>
              <a:ea typeface="Calibri" panose="020F0502020204030204" pitchFamily="34" charset="0"/>
              <a:cs typeface="Times New Roman" panose="02020603050405020304" pitchFamily="18" charset="0"/>
            </a:endParaRPr>
          </a:p>
          <a:p>
            <a:r>
              <a:rPr lang="et-EE" sz="2000" b="1" dirty="0">
                <a:effectLst/>
                <a:ea typeface="Calibri" panose="020F0502020204030204" pitchFamily="34" charset="0"/>
                <a:cs typeface="Times New Roman" panose="02020603050405020304" pitchFamily="18" charset="0"/>
              </a:rPr>
              <a:t>likviidsete varade maht </a:t>
            </a:r>
            <a:r>
              <a:rPr lang="et-EE" sz="2000" dirty="0">
                <a:effectLst/>
                <a:ea typeface="Calibri" panose="020F0502020204030204" pitchFamily="34" charset="0"/>
                <a:cs typeface="Times New Roman" panose="02020603050405020304" pitchFamily="18" charset="0"/>
              </a:rPr>
              <a:t>väheneb 2023. aastal ~4 miljoni euroni ehk 17%ni põhitegevuse tuludest.</a:t>
            </a:r>
            <a:endParaRPr lang="et-EE" dirty="0"/>
          </a:p>
        </p:txBody>
      </p:sp>
    </p:spTree>
    <p:extLst>
      <p:ext uri="{BB962C8B-B14F-4D97-AF65-F5344CB8AC3E}">
        <p14:creationId xmlns:p14="http://schemas.microsoft.com/office/powerpoint/2010/main" val="3651470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ealkiri 1">
            <a:extLst>
              <a:ext uri="{FF2B5EF4-FFF2-40B4-BE49-F238E27FC236}">
                <a16:creationId xmlns:a16="http://schemas.microsoft.com/office/drawing/2014/main" id="{383AB1F5-CC60-4B54-8419-126A1FE843B6}"/>
              </a:ext>
            </a:extLst>
          </p:cNvPr>
          <p:cNvSpPr>
            <a:spLocks noGrp="1"/>
          </p:cNvSpPr>
          <p:nvPr>
            <p:ph type="title"/>
          </p:nvPr>
        </p:nvSpPr>
        <p:spPr>
          <a:xfrm>
            <a:off x="395536" y="2924944"/>
            <a:ext cx="8229600" cy="1143000"/>
          </a:xfrm>
        </p:spPr>
        <p:txBody>
          <a:bodyPr/>
          <a:lstStyle/>
          <a:p>
            <a:r>
              <a:rPr lang="et-EE" altLang="en-US" sz="4000" b="1" dirty="0">
                <a:solidFill>
                  <a:srgbClr val="C00000"/>
                </a:solidFill>
              </a:rPr>
              <a:t>Tänan!</a:t>
            </a:r>
            <a:br>
              <a:rPr lang="et-EE" altLang="en-US" sz="4000" b="1" dirty="0">
                <a:solidFill>
                  <a:srgbClr val="C00000"/>
                </a:solidFill>
              </a:rPr>
            </a:br>
            <a:br>
              <a:rPr lang="et-EE" altLang="en-US" sz="4000" b="1" dirty="0">
                <a:solidFill>
                  <a:srgbClr val="C00000"/>
                </a:solidFill>
              </a:rPr>
            </a:br>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ealkiri 1">
            <a:extLst>
              <a:ext uri="{FF2B5EF4-FFF2-40B4-BE49-F238E27FC236}">
                <a16:creationId xmlns:a16="http://schemas.microsoft.com/office/drawing/2014/main" id="{FE1CF4A1-5CFD-45D2-AB67-6409CE303692}"/>
              </a:ext>
            </a:extLst>
          </p:cNvPr>
          <p:cNvSpPr>
            <a:spLocks noGrp="1"/>
          </p:cNvSpPr>
          <p:nvPr>
            <p:ph type="title"/>
          </p:nvPr>
        </p:nvSpPr>
        <p:spPr/>
        <p:txBody>
          <a:bodyPr/>
          <a:lstStyle/>
          <a:p>
            <a:r>
              <a:rPr lang="et-EE" altLang="et-EE">
                <a:solidFill>
                  <a:srgbClr val="FF0000"/>
                </a:solidFill>
              </a:rPr>
              <a:t>         </a:t>
            </a:r>
            <a:endParaRPr lang="et-EE" altLang="et-EE"/>
          </a:p>
        </p:txBody>
      </p:sp>
      <p:sp>
        <p:nvSpPr>
          <p:cNvPr id="5123" name="Sisu kohatäide 2">
            <a:extLst>
              <a:ext uri="{FF2B5EF4-FFF2-40B4-BE49-F238E27FC236}">
                <a16:creationId xmlns:a16="http://schemas.microsoft.com/office/drawing/2014/main" id="{185C733D-91EF-483B-A2F7-D98045BF8B1B}"/>
              </a:ext>
            </a:extLst>
          </p:cNvPr>
          <p:cNvSpPr>
            <a:spLocks noGrp="1"/>
          </p:cNvSpPr>
          <p:nvPr>
            <p:ph idx="1"/>
          </p:nvPr>
        </p:nvSpPr>
        <p:spPr>
          <a:xfrm>
            <a:off x="539750" y="908720"/>
            <a:ext cx="8229600" cy="5616625"/>
          </a:xfrm>
        </p:spPr>
        <p:txBody>
          <a:bodyPr/>
          <a:lstStyle/>
          <a:p>
            <a:pPr marL="0" indent="0">
              <a:buFont typeface="Arial" charset="0"/>
              <a:buNone/>
              <a:defRPr/>
            </a:pPr>
            <a:endParaRPr lang="et-EE" altLang="et-EE" sz="2400" dirty="0"/>
          </a:p>
          <a:p>
            <a:pPr marL="0" indent="0">
              <a:buFont typeface="Arial" charset="0"/>
              <a:buNone/>
              <a:defRPr/>
            </a:pPr>
            <a:r>
              <a:rPr lang="et-EE" altLang="et-EE" sz="2400" b="1" dirty="0"/>
              <a:t>	Eelarve </a:t>
            </a:r>
            <a:r>
              <a:rPr lang="et-EE" altLang="et-EE" sz="2400" dirty="0"/>
              <a:t>on koostatud tekkepõhiselt. Kulud on kavandatud eelkõige allasutuste ja valdkondade tavapäraseks ülalpidamiseks ning kehtivatest õigusaktidest ja olemasolevatest lepingutest tulenevate kohustuste täitmiseks.</a:t>
            </a:r>
          </a:p>
          <a:p>
            <a:pPr marL="0" indent="0">
              <a:buFont typeface="Arial" charset="0"/>
              <a:buNone/>
              <a:defRPr/>
            </a:pPr>
            <a:endParaRPr lang="et-EE" altLang="et-EE" sz="2400" dirty="0"/>
          </a:p>
          <a:p>
            <a:pPr marL="0" indent="0">
              <a:buNone/>
              <a:defRPr/>
            </a:pPr>
            <a:r>
              <a:rPr lang="et-EE" sz="2400" dirty="0"/>
              <a:t>Rakvere linna eelarve põhilisteks tululiikideks on füüsilise isiku tulumaks ja toetused riigieelarvest.</a:t>
            </a:r>
          </a:p>
          <a:p>
            <a:pPr marL="0" indent="0">
              <a:buNone/>
              <a:defRPr/>
            </a:pPr>
            <a:endParaRPr lang="et-EE" sz="2400" dirty="0"/>
          </a:p>
          <a:p>
            <a:pPr marL="0" indent="0">
              <a:buNone/>
              <a:defRPr/>
            </a:pPr>
            <a:r>
              <a:rPr lang="et-EE" sz="2400" dirty="0"/>
              <a:t>01.10.2023.a seisuga oli Rakveres elanikke 15 105 (01.10.2022. a vastav arv 15 120). Võttes arvesse Rahandusministeeriumi prognoose ning 2023.a eeldatavat füüsilise isiku tulumaksu laekumist on 2024.a planeeritud füüsilise isiku tulumaksu tõusu 12%.</a:t>
            </a:r>
          </a:p>
          <a:p>
            <a:pPr marL="0" indent="0">
              <a:buNone/>
              <a:defRPr/>
            </a:pPr>
            <a:endParaRPr lang="et-EE" altLang="et-EE" sz="2400" dirty="0"/>
          </a:p>
          <a:p>
            <a:pPr marL="0" indent="0">
              <a:buNone/>
              <a:defRPr/>
            </a:pPr>
            <a:endParaRPr lang="et-EE" altLang="et-EE" sz="2400" dirty="0"/>
          </a:p>
          <a:p>
            <a:pPr>
              <a:buFont typeface="Arial" charset="0"/>
              <a:buChar char="•"/>
              <a:defRPr/>
            </a:pPr>
            <a:endParaRPr lang="et-EE" altLang="et-EE" dirty="0"/>
          </a:p>
          <a:p>
            <a:pPr marL="0" indent="0">
              <a:buFont typeface="Arial" charset="0"/>
              <a:buNone/>
              <a:defRPr/>
            </a:pPr>
            <a:endParaRPr lang="et-EE" alt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BC60596-8B3C-40D9-AC9F-7DFBC02921A9}"/>
              </a:ext>
            </a:extLst>
          </p:cNvPr>
          <p:cNvSpPr>
            <a:spLocks noGrp="1"/>
          </p:cNvSpPr>
          <p:nvPr>
            <p:ph type="title"/>
          </p:nvPr>
        </p:nvSpPr>
        <p:spPr/>
        <p:txBody>
          <a:bodyPr/>
          <a:lstStyle/>
          <a:p>
            <a:endParaRPr lang="et-EE"/>
          </a:p>
        </p:txBody>
      </p:sp>
      <p:sp>
        <p:nvSpPr>
          <p:cNvPr id="3" name="Sisu kohatäide 2">
            <a:extLst>
              <a:ext uri="{FF2B5EF4-FFF2-40B4-BE49-F238E27FC236}">
                <a16:creationId xmlns:a16="http://schemas.microsoft.com/office/drawing/2014/main" id="{4135D3FC-0F02-4677-A1E1-00B067C121E0}"/>
              </a:ext>
            </a:extLst>
          </p:cNvPr>
          <p:cNvSpPr>
            <a:spLocks noGrp="1"/>
          </p:cNvSpPr>
          <p:nvPr>
            <p:ph idx="1"/>
          </p:nvPr>
        </p:nvSpPr>
        <p:spPr>
          <a:xfrm>
            <a:off x="457200" y="1772816"/>
            <a:ext cx="8229600" cy="4810546"/>
          </a:xfrm>
        </p:spPr>
        <p:txBody>
          <a:bodyPr/>
          <a:lstStyle/>
          <a:p>
            <a:pPr marL="0" indent="0">
              <a:buNone/>
            </a:pPr>
            <a:r>
              <a:rPr lang="et-EE" sz="2400" dirty="0"/>
              <a:t>Rakvere linna 2024.a eelarve </a:t>
            </a:r>
            <a:r>
              <a:rPr lang="et-EE" sz="2400" b="1" dirty="0"/>
              <a:t>eesmärk </a:t>
            </a:r>
            <a:r>
              <a:rPr lang="et-EE" sz="2400" dirty="0"/>
              <a:t>on:</a:t>
            </a:r>
          </a:p>
          <a:p>
            <a:pPr>
              <a:buFont typeface="Wingdings" panose="05000000000000000000" pitchFamily="2" charset="2"/>
              <a:buChar char="ü"/>
            </a:pPr>
            <a:r>
              <a:rPr lang="et-EE" sz="2400" dirty="0"/>
              <a:t>Tagada Rakvere linna tasakaalustatud ja terviklik areng koostöös linnavalitsuse hallatavate asutuste ja koostööpartneritega, et võimaldada linnakodanikele, linna asutustele, ettevõtetele ja linna külalistele võimalikult heal tasemel teenused ning sotsiaalset abi vajavatele linnakodanikele vähemalt rahuldavad hüved ja tingimused toimetulekuks.</a:t>
            </a:r>
          </a:p>
          <a:p>
            <a:pPr>
              <a:buFont typeface="Wingdings" panose="05000000000000000000" pitchFamily="2" charset="2"/>
              <a:buChar char="ü"/>
            </a:pPr>
            <a:r>
              <a:rPr lang="et-EE" sz="2400" dirty="0"/>
              <a:t>Rakvere linnale on kujunenud traditsiooniks konservatiivne eelarvestamine.</a:t>
            </a:r>
          </a:p>
          <a:p>
            <a:pPr>
              <a:buFont typeface="Wingdings" panose="05000000000000000000" pitchFamily="2" charset="2"/>
              <a:buChar char="ü"/>
            </a:pPr>
            <a:r>
              <a:rPr lang="et-EE" sz="2400" dirty="0"/>
              <a:t>Samuti on eesmärgiks olla oma tegevuses avatud ja läbipaistev.</a:t>
            </a:r>
          </a:p>
          <a:p>
            <a:pPr marL="0" indent="0">
              <a:buNone/>
            </a:pPr>
            <a:endParaRPr lang="et-EE" dirty="0"/>
          </a:p>
        </p:txBody>
      </p:sp>
    </p:spTree>
    <p:extLst>
      <p:ext uri="{BB962C8B-B14F-4D97-AF65-F5344CB8AC3E}">
        <p14:creationId xmlns:p14="http://schemas.microsoft.com/office/powerpoint/2010/main" val="170694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ealkiri 1">
            <a:extLst>
              <a:ext uri="{FF2B5EF4-FFF2-40B4-BE49-F238E27FC236}">
                <a16:creationId xmlns:a16="http://schemas.microsoft.com/office/drawing/2014/main" id="{719C283D-CF61-47E5-9F84-867886C07376}"/>
              </a:ext>
            </a:extLst>
          </p:cNvPr>
          <p:cNvSpPr>
            <a:spLocks noGrp="1"/>
          </p:cNvSpPr>
          <p:nvPr>
            <p:ph type="title"/>
          </p:nvPr>
        </p:nvSpPr>
        <p:spPr/>
        <p:txBody>
          <a:bodyPr/>
          <a:lstStyle/>
          <a:p>
            <a:endParaRPr lang="et-EE" altLang="et-EE" dirty="0"/>
          </a:p>
        </p:txBody>
      </p:sp>
      <p:sp>
        <p:nvSpPr>
          <p:cNvPr id="28675" name="Sisu kohatäide 2">
            <a:extLst>
              <a:ext uri="{FF2B5EF4-FFF2-40B4-BE49-F238E27FC236}">
                <a16:creationId xmlns:a16="http://schemas.microsoft.com/office/drawing/2014/main" id="{FAEF1AFB-7A28-4CFC-B13D-CB75497CEA83}"/>
              </a:ext>
            </a:extLst>
          </p:cNvPr>
          <p:cNvSpPr>
            <a:spLocks noGrp="1"/>
          </p:cNvSpPr>
          <p:nvPr>
            <p:ph idx="1"/>
          </p:nvPr>
        </p:nvSpPr>
        <p:spPr>
          <a:xfrm>
            <a:off x="1835696" y="1600200"/>
            <a:ext cx="6851104" cy="4525963"/>
          </a:xfrm>
        </p:spPr>
        <p:txBody>
          <a:bodyPr/>
          <a:lstStyle/>
          <a:p>
            <a:pPr>
              <a:buFont typeface="Arial" charset="0"/>
              <a:buChar char="•"/>
              <a:defRPr/>
            </a:pPr>
            <a:endParaRPr lang="et-EE" altLang="et-EE" dirty="0"/>
          </a:p>
          <a:p>
            <a:pPr>
              <a:buFont typeface="Arial" charset="0"/>
              <a:buChar char="•"/>
              <a:defRPr/>
            </a:pPr>
            <a:r>
              <a:rPr lang="et-EE" altLang="et-EE" dirty="0"/>
              <a:t>2024.a eelarve kogumaht on 35,3 miljonit eurot</a:t>
            </a:r>
          </a:p>
          <a:p>
            <a:pPr marL="0" indent="0">
              <a:buNone/>
              <a:defRPr/>
            </a:pPr>
            <a:endParaRPr lang="et-EE" altLang="et-EE" dirty="0"/>
          </a:p>
          <a:p>
            <a:pPr>
              <a:buFont typeface="Arial" charset="0"/>
              <a:buChar char="•"/>
              <a:defRPr/>
            </a:pPr>
            <a:r>
              <a:rPr lang="et-EE" altLang="et-EE" dirty="0"/>
              <a:t>Põhitegevuse tulud 28,9 miljonit eurot</a:t>
            </a:r>
          </a:p>
          <a:p>
            <a:pPr>
              <a:buFont typeface="Arial" charset="0"/>
              <a:buChar char="•"/>
              <a:defRPr/>
            </a:pPr>
            <a:r>
              <a:rPr lang="et-EE" altLang="et-EE" dirty="0"/>
              <a:t>Põhitegevuse kulud 28,4 miljonit eurot</a:t>
            </a:r>
          </a:p>
          <a:p>
            <a:pPr marL="0" indent="0">
              <a:buFont typeface="Arial" panose="020B0604020202020204" pitchFamily="34" charset="0"/>
              <a:buNone/>
            </a:pPr>
            <a:r>
              <a:rPr lang="et-EE" altLang="et-EE"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C9CF4D6-4620-467F-B070-70DDDDADEDA0}"/>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TULUD </a:t>
            </a:r>
            <a:br>
              <a:rPr lang="et-EE" sz="4400" b="1" dirty="0"/>
            </a:br>
            <a:endParaRPr lang="et-EE" dirty="0"/>
          </a:p>
        </p:txBody>
      </p:sp>
      <p:sp>
        <p:nvSpPr>
          <p:cNvPr id="3" name="Sisu kohatäide 2">
            <a:extLst>
              <a:ext uri="{FF2B5EF4-FFF2-40B4-BE49-F238E27FC236}">
                <a16:creationId xmlns:a16="http://schemas.microsoft.com/office/drawing/2014/main" id="{67A89212-7CFD-471D-B114-9F5A3B6A4889}"/>
              </a:ext>
            </a:extLst>
          </p:cNvPr>
          <p:cNvSpPr>
            <a:spLocks noGrp="1"/>
          </p:cNvSpPr>
          <p:nvPr>
            <p:ph idx="1"/>
          </p:nvPr>
        </p:nvSpPr>
        <p:spPr>
          <a:xfrm>
            <a:off x="1907704" y="1600200"/>
            <a:ext cx="6779096" cy="4781128"/>
          </a:xfrm>
        </p:spPr>
        <p:txBody>
          <a:bodyPr/>
          <a:lstStyle/>
          <a:p>
            <a:pPr marL="0" indent="0" algn="ctr">
              <a:buNone/>
            </a:pPr>
            <a:endParaRPr lang="et-EE" sz="2000" b="1" dirty="0"/>
          </a:p>
          <a:p>
            <a:pPr marL="0" indent="0">
              <a:buNone/>
            </a:pPr>
            <a:r>
              <a:rPr lang="et-EE" sz="2400" dirty="0"/>
              <a:t>kokku </a:t>
            </a:r>
            <a:r>
              <a:rPr lang="et-EE" sz="2400" b="1" dirty="0"/>
              <a:t>28,9 miljonit </a:t>
            </a:r>
            <a:r>
              <a:rPr lang="et-EE" sz="2400" dirty="0"/>
              <a:t>eurot ( 2023.a 27,3 miljonit eurot)</a:t>
            </a:r>
          </a:p>
          <a:p>
            <a:pPr marL="0" indent="0">
              <a:spcBef>
                <a:spcPts val="0"/>
              </a:spcBef>
              <a:buNone/>
            </a:pPr>
            <a:r>
              <a:rPr lang="et-EE" sz="2400" dirty="0"/>
              <a:t>MAKSUTULUD			17,9 miljonit eurot TOETUSED TEGEVUSKULUD  	  8,5 miljonit eurot</a:t>
            </a:r>
          </a:p>
          <a:p>
            <a:pPr marL="0" indent="0">
              <a:spcBef>
                <a:spcPts val="0"/>
              </a:spcBef>
              <a:buNone/>
            </a:pPr>
            <a:r>
              <a:rPr lang="et-EE" sz="2000" dirty="0"/>
              <a:t>(sh tasandus- ja toetusfond)</a:t>
            </a:r>
          </a:p>
          <a:p>
            <a:pPr marL="0" indent="0">
              <a:buNone/>
            </a:pPr>
            <a:r>
              <a:rPr lang="et-EE" sz="2400" dirty="0"/>
              <a:t>TULUD KAUPADE JA TEENUSTE MÜÜGIST  2,4 miljonit eurot</a:t>
            </a:r>
          </a:p>
          <a:p>
            <a:pPr marL="0" indent="0">
              <a:spcBef>
                <a:spcPts val="0"/>
              </a:spcBef>
              <a:buNone/>
            </a:pPr>
            <a:r>
              <a:rPr lang="et-EE" sz="2400" dirty="0"/>
              <a:t>MUUD TEGEVUSTULUD	       44 tuhat eurot</a:t>
            </a:r>
          </a:p>
          <a:p>
            <a:pPr marL="0" indent="0">
              <a:spcBef>
                <a:spcPts val="0"/>
              </a:spcBef>
              <a:buNone/>
            </a:pPr>
            <a:r>
              <a:rPr lang="et-EE" sz="2000" dirty="0"/>
              <a:t>(vee erikasutus jms)</a:t>
            </a:r>
          </a:p>
          <a:p>
            <a:pPr marL="0" indent="0">
              <a:buNone/>
            </a:pPr>
            <a:endParaRPr lang="et-EE" dirty="0"/>
          </a:p>
        </p:txBody>
      </p:sp>
    </p:spTree>
    <p:extLst>
      <p:ext uri="{BB962C8B-B14F-4D97-AF65-F5344CB8AC3E}">
        <p14:creationId xmlns:p14="http://schemas.microsoft.com/office/powerpoint/2010/main" val="22920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2024 põhitegevuse tulude jaotus</a:t>
            </a:r>
          </a:p>
        </p:txBody>
      </p:sp>
      <p:sp>
        <p:nvSpPr>
          <p:cNvPr id="4" name="TextBox 3">
            <a:extLst>
              <a:ext uri="{FF2B5EF4-FFF2-40B4-BE49-F238E27FC236}">
                <a16:creationId xmlns:a16="http://schemas.microsoft.com/office/drawing/2014/main" id="{4FB688D8-6DC9-B6B6-C726-BE8CD8E15247}"/>
              </a:ext>
            </a:extLst>
          </p:cNvPr>
          <p:cNvSpPr txBox="1"/>
          <p:nvPr/>
        </p:nvSpPr>
        <p:spPr>
          <a:xfrm>
            <a:off x="2286000" y="3244334"/>
            <a:ext cx="4572000" cy="369332"/>
          </a:xfrm>
          <a:prstGeom prst="rect">
            <a:avLst/>
          </a:prstGeom>
          <a:noFill/>
        </p:spPr>
        <p:txBody>
          <a:bodyPr wrap="square">
            <a:spAutoFit/>
          </a:bodyPr>
          <a:lstStyle/>
          <a:p>
            <a:endParaRPr lang="et-EE" dirty="0"/>
          </a:p>
        </p:txBody>
      </p:sp>
      <p:graphicFrame>
        <p:nvGraphicFramePr>
          <p:cNvPr id="8" name="Sisu kohatäide 7">
            <a:extLst>
              <a:ext uri="{FF2B5EF4-FFF2-40B4-BE49-F238E27FC236}">
                <a16:creationId xmlns:a16="http://schemas.microsoft.com/office/drawing/2014/main" id="{E045951A-4C64-4662-BA40-5E4BD20B548F}"/>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8164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B40308B-0007-4BF2-A087-57925F8B1202}"/>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KULUD</a:t>
            </a:r>
            <a:br>
              <a:rPr lang="et-EE" sz="4400" b="1" dirty="0"/>
            </a:br>
            <a:endParaRPr lang="et-EE" dirty="0"/>
          </a:p>
        </p:txBody>
      </p:sp>
      <p:sp>
        <p:nvSpPr>
          <p:cNvPr id="3" name="Sisu kohatäide 2">
            <a:extLst>
              <a:ext uri="{FF2B5EF4-FFF2-40B4-BE49-F238E27FC236}">
                <a16:creationId xmlns:a16="http://schemas.microsoft.com/office/drawing/2014/main" id="{8A05A718-B26F-4035-8DAC-569607367CC5}"/>
              </a:ext>
            </a:extLst>
          </p:cNvPr>
          <p:cNvSpPr>
            <a:spLocks noGrp="1"/>
          </p:cNvSpPr>
          <p:nvPr>
            <p:ph idx="1"/>
          </p:nvPr>
        </p:nvSpPr>
        <p:spPr>
          <a:xfrm>
            <a:off x="457200" y="1124744"/>
            <a:ext cx="8229600" cy="5184576"/>
          </a:xfrm>
        </p:spPr>
        <p:txBody>
          <a:bodyPr/>
          <a:lstStyle/>
          <a:p>
            <a:pPr marL="0" indent="0" algn="ctr">
              <a:buNone/>
            </a:pPr>
            <a:endParaRPr lang="et-EE" sz="2400" dirty="0"/>
          </a:p>
          <a:p>
            <a:pPr marL="0" indent="0" algn="ctr">
              <a:buNone/>
            </a:pPr>
            <a:endParaRPr lang="et-EE" sz="2400" dirty="0"/>
          </a:p>
          <a:p>
            <a:pPr marL="0" indent="0">
              <a:buNone/>
            </a:pPr>
            <a:r>
              <a:rPr lang="et-EE" sz="2400" dirty="0"/>
              <a:t>kokku </a:t>
            </a:r>
            <a:r>
              <a:rPr lang="et-EE" sz="2400" b="1" dirty="0"/>
              <a:t>28,5 miljonit eurot </a:t>
            </a:r>
            <a:r>
              <a:rPr lang="et-EE" sz="2400" dirty="0"/>
              <a:t>(2023.a 28,5 miljonit eurot)</a:t>
            </a:r>
          </a:p>
          <a:p>
            <a:pPr marL="0" indent="0">
              <a:buNone/>
            </a:pPr>
            <a:r>
              <a:rPr lang="et-EE" sz="2400" dirty="0"/>
              <a:t>PERSONALIKULUD				15,3 miljonit eurot</a:t>
            </a:r>
          </a:p>
          <a:p>
            <a:pPr marL="0" indent="0">
              <a:buNone/>
            </a:pPr>
            <a:r>
              <a:rPr lang="et-EE" sz="2400" dirty="0"/>
              <a:t>MAJANDAMISKULUD			              10,0 miljonit euro</a:t>
            </a:r>
          </a:p>
          <a:p>
            <a:pPr marL="0" indent="0">
              <a:buNone/>
            </a:pPr>
            <a:r>
              <a:rPr lang="et-EE" sz="2400" dirty="0"/>
              <a:t>ANTAVAD TOETUSED				   3,1 miljonit eurot</a:t>
            </a:r>
          </a:p>
          <a:p>
            <a:pPr marL="0" indent="0">
              <a:buNone/>
            </a:pPr>
            <a:r>
              <a:rPr lang="et-EE" sz="2400" dirty="0"/>
              <a:t>MUUD KULUD	                                                              48 tuhat eurot</a:t>
            </a:r>
          </a:p>
          <a:p>
            <a:pPr marL="0" indent="0">
              <a:buNone/>
            </a:pPr>
            <a:endParaRPr lang="et-EE" sz="2400" dirty="0"/>
          </a:p>
        </p:txBody>
      </p:sp>
    </p:spTree>
    <p:extLst>
      <p:ext uri="{BB962C8B-B14F-4D97-AF65-F5344CB8AC3E}">
        <p14:creationId xmlns:p14="http://schemas.microsoft.com/office/powerpoint/2010/main" val="925876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2024 põhitegevuse kulude jaotus</a:t>
            </a:r>
          </a:p>
        </p:txBody>
      </p:sp>
      <p:graphicFrame>
        <p:nvGraphicFramePr>
          <p:cNvPr id="5" name="Sisu kohatäide 4">
            <a:extLst>
              <a:ext uri="{FF2B5EF4-FFF2-40B4-BE49-F238E27FC236}">
                <a16:creationId xmlns:a16="http://schemas.microsoft.com/office/drawing/2014/main" id="{8CAC9865-F4AE-42C8-AFD6-55662CFC1CDC}"/>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892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689BCA8-7BAA-4B25-BC65-5742140A2155}"/>
              </a:ext>
            </a:extLst>
          </p:cNvPr>
          <p:cNvSpPr>
            <a:spLocks noGrp="1"/>
          </p:cNvSpPr>
          <p:nvPr>
            <p:ph type="title"/>
          </p:nvPr>
        </p:nvSpPr>
        <p:spPr>
          <a:xfrm>
            <a:off x="1835696" y="476672"/>
            <a:ext cx="6851104" cy="1368152"/>
          </a:xfrm>
        </p:spPr>
        <p:txBody>
          <a:bodyPr/>
          <a:lstStyle/>
          <a:p>
            <a:pPr algn="l"/>
            <a:r>
              <a:rPr lang="et-EE" sz="4000" dirty="0"/>
              <a:t>Põhitegevuse kulud jaotuvad üheksa erineva valdkonna vahel</a:t>
            </a:r>
          </a:p>
        </p:txBody>
      </p:sp>
      <p:sp>
        <p:nvSpPr>
          <p:cNvPr id="3" name="Sisu kohatäide 2">
            <a:extLst>
              <a:ext uri="{FF2B5EF4-FFF2-40B4-BE49-F238E27FC236}">
                <a16:creationId xmlns:a16="http://schemas.microsoft.com/office/drawing/2014/main" id="{7A0E937D-9B8D-4269-A438-C14373147194}"/>
              </a:ext>
            </a:extLst>
          </p:cNvPr>
          <p:cNvSpPr>
            <a:spLocks noGrp="1"/>
          </p:cNvSpPr>
          <p:nvPr>
            <p:ph idx="1"/>
          </p:nvPr>
        </p:nvSpPr>
        <p:spPr>
          <a:xfrm>
            <a:off x="611560" y="2204864"/>
            <a:ext cx="8229600" cy="4525963"/>
          </a:xfrm>
        </p:spPr>
        <p:txBody>
          <a:bodyPr/>
          <a:lstStyle/>
          <a:p>
            <a:pPr lvl="0"/>
            <a:r>
              <a:rPr lang="et-EE" sz="2000" b="1" dirty="0"/>
              <a:t>Haridus</a:t>
            </a:r>
            <a:r>
              <a:rPr lang="et-EE" sz="2000" dirty="0"/>
              <a:t> moodustab põhitegevuse kuludest 50% ehk 14,6 miljonit eurot</a:t>
            </a:r>
          </a:p>
          <a:p>
            <a:pPr lvl="0"/>
            <a:r>
              <a:rPr lang="et-EE" sz="2000" b="1" dirty="0"/>
              <a:t>Vaba aeg, kultuur ja religioon</a:t>
            </a:r>
            <a:r>
              <a:rPr lang="et-EE" sz="2000" dirty="0"/>
              <a:t>  moodustab 13,5% ehk 3,9 miljonit eurot</a:t>
            </a:r>
          </a:p>
          <a:p>
            <a:pPr lvl="0"/>
            <a:r>
              <a:rPr lang="et-EE" sz="2000" b="1" dirty="0"/>
              <a:t>Sotsiaalne kaitse</a:t>
            </a:r>
            <a:r>
              <a:rPr lang="et-EE" sz="2000" dirty="0"/>
              <a:t> moodustas 14% ehk 4,1 miljonit eurot</a:t>
            </a:r>
          </a:p>
          <a:p>
            <a:r>
              <a:rPr lang="et-EE" sz="2000" dirty="0"/>
              <a:t>Ülejäänud 22,5% põhitegevuse kuludest ehk 6,5 miljonit eurot jaguneb kuue valdkonna vahel järgmiselt:</a:t>
            </a:r>
          </a:p>
          <a:p>
            <a:pPr lvl="1"/>
            <a:r>
              <a:rPr lang="et-EE" sz="2000" b="1" dirty="0"/>
              <a:t>Üldised valitsussektori teenused </a:t>
            </a:r>
            <a:r>
              <a:rPr lang="et-EE" sz="2000" dirty="0"/>
              <a:t>8% ehk 2,4 miljonit eurot;</a:t>
            </a:r>
          </a:p>
          <a:p>
            <a:pPr lvl="1"/>
            <a:r>
              <a:rPr lang="et-EE" sz="2000" b="1" dirty="0"/>
              <a:t>Majandus</a:t>
            </a:r>
            <a:r>
              <a:rPr lang="et-EE" sz="2000" dirty="0"/>
              <a:t> 7% ehk 2,2 miljonit eurot;</a:t>
            </a:r>
          </a:p>
          <a:p>
            <a:pPr lvl="1"/>
            <a:r>
              <a:rPr lang="et-EE" sz="2000" b="1" dirty="0"/>
              <a:t>Keskkonnakaitse </a:t>
            </a:r>
            <a:r>
              <a:rPr lang="et-EE" sz="2000" dirty="0"/>
              <a:t>4% ehk 1,1 miljonit eurot;</a:t>
            </a:r>
          </a:p>
          <a:p>
            <a:pPr lvl="1"/>
            <a:r>
              <a:rPr lang="et-EE" sz="2000" b="1" dirty="0"/>
              <a:t>Elamu- ja kommunaalmajandus 2</a:t>
            </a:r>
            <a:r>
              <a:rPr lang="et-EE" sz="2000" dirty="0"/>
              <a:t>% ehk 675 tuhat eurot;</a:t>
            </a:r>
          </a:p>
          <a:p>
            <a:pPr lvl="1"/>
            <a:r>
              <a:rPr lang="et-EE" sz="2000" b="1" dirty="0"/>
              <a:t>Tervishoid </a:t>
            </a:r>
            <a:r>
              <a:rPr lang="et-EE" sz="2000" dirty="0"/>
              <a:t>ja</a:t>
            </a:r>
            <a:r>
              <a:rPr lang="et-EE" sz="2000" b="1" dirty="0"/>
              <a:t> Avalik kord ja julgeolek </a:t>
            </a:r>
            <a:r>
              <a:rPr lang="et-EE" sz="2000" dirty="0"/>
              <a:t>kokku</a:t>
            </a:r>
            <a:r>
              <a:rPr lang="et-EE" sz="2000" b="1" dirty="0"/>
              <a:t> </a:t>
            </a:r>
            <a:r>
              <a:rPr lang="et-EE" sz="2000" dirty="0"/>
              <a:t>alla 1% ehk 188 tuhat eurot.</a:t>
            </a:r>
          </a:p>
          <a:p>
            <a:pPr marL="0" indent="0">
              <a:buNone/>
            </a:pPr>
            <a:endParaRPr lang="et-EE" dirty="0"/>
          </a:p>
        </p:txBody>
      </p:sp>
    </p:spTree>
    <p:extLst>
      <p:ext uri="{BB962C8B-B14F-4D97-AF65-F5344CB8AC3E}">
        <p14:creationId xmlns:p14="http://schemas.microsoft.com/office/powerpoint/2010/main" val="1366712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12932</TotalTime>
  <Words>1050</Words>
  <Application>Microsoft Office PowerPoint</Application>
  <PresentationFormat>Ekraaniseanss (4:3)</PresentationFormat>
  <Paragraphs>154</Paragraphs>
  <Slides>17</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17</vt:i4>
      </vt:variant>
    </vt:vector>
  </HeadingPairs>
  <TitlesOfParts>
    <vt:vector size="22" baseType="lpstr">
      <vt:lpstr>Arial</vt:lpstr>
      <vt:lpstr>Calibri</vt:lpstr>
      <vt:lpstr>Times New Roman</vt:lpstr>
      <vt:lpstr>Wingdings</vt:lpstr>
      <vt:lpstr>Office Theme</vt:lpstr>
      <vt:lpstr>PowerPointi esitlus</vt:lpstr>
      <vt:lpstr>         </vt:lpstr>
      <vt:lpstr>PowerPointi esitlus</vt:lpstr>
      <vt:lpstr>PowerPointi esitlus</vt:lpstr>
      <vt:lpstr> Põhitegevuse TULUD  </vt:lpstr>
      <vt:lpstr>2024 põhitegevuse tulude jaotus</vt:lpstr>
      <vt:lpstr> Põhitegevuse KULUD </vt:lpstr>
      <vt:lpstr>2024 põhitegevuse kulude jaotus</vt:lpstr>
      <vt:lpstr>Põhitegevuse kulud jaotuvad üheksa erineva valdkonna vahel</vt:lpstr>
      <vt:lpstr>2024 põhitegevuse kulude jaotus valdkondade vahel</vt:lpstr>
      <vt:lpstr>Rakvere linna 2024.a eelarve investeeringud 4,3 miljonit eurot</vt:lpstr>
      <vt:lpstr>2024 investeeringute jaotus valdkondade vahel</vt:lpstr>
      <vt:lpstr>Rakvere linna 2024.a eelarve</vt:lpstr>
      <vt:lpstr>Rakvere linna 2024.a eelarve</vt:lpstr>
      <vt:lpstr>Laenukohustused</vt:lpstr>
      <vt:lpstr>PowerPointi esitlus</vt:lpstr>
      <vt:lpstr>Tänan!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Triin</dc:creator>
  <cp:lastModifiedBy>Ruth Jõgiste</cp:lastModifiedBy>
  <cp:revision>411</cp:revision>
  <cp:lastPrinted>2020-10-21T09:46:48Z</cp:lastPrinted>
  <dcterms:created xsi:type="dcterms:W3CDTF">2012-04-02T08:04:10Z</dcterms:created>
  <dcterms:modified xsi:type="dcterms:W3CDTF">2024-01-05T08:53:56Z</dcterms:modified>
</cp:coreProperties>
</file>