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391" r:id="rId2"/>
    <p:sldId id="392" r:id="rId3"/>
    <p:sldId id="416" r:id="rId4"/>
    <p:sldId id="415" r:id="rId5"/>
    <p:sldId id="423" r:id="rId6"/>
    <p:sldId id="440" r:id="rId7"/>
    <p:sldId id="425" r:id="rId8"/>
    <p:sldId id="435" r:id="rId9"/>
    <p:sldId id="431" r:id="rId10"/>
    <p:sldId id="437" r:id="rId11"/>
    <p:sldId id="432" r:id="rId12"/>
    <p:sldId id="439" r:id="rId13"/>
    <p:sldId id="441" r:id="rId14"/>
    <p:sldId id="433" r:id="rId15"/>
    <p:sldId id="429" r:id="rId16"/>
    <p:sldId id="434" r:id="rId17"/>
    <p:sldId id="370" r:id="rId18"/>
  </p:sldIdLst>
  <p:sldSz cx="9144000" cy="6858000" type="screen4x3"/>
  <p:notesSz cx="7010400" cy="9296400"/>
  <p:defaultTextStyle>
    <a:defPPr>
      <a:defRPr lang="et-E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306A40-312D-39AB-4AF1-7FABCC07CFAE}" name="Ruth Jõgiste" initials="RJ" userId="S::ruth.jogiste@rakverelv.onmicrosoft.com::6b984b2c-b213-4a6d-bcfb-598b3445d09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1A08"/>
    <a:srgbClr val="AC3926"/>
    <a:srgbClr val="D0D002"/>
    <a:srgbClr val="FA9D8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69" autoAdjust="0"/>
    <p:restoredTop sz="94612" autoAdjust="0"/>
  </p:normalViewPr>
  <p:slideViewPr>
    <p:cSldViewPr>
      <p:cViewPr varScale="1">
        <p:scale>
          <a:sx n="114" d="100"/>
          <a:sy n="114" d="100"/>
        </p:scale>
        <p:origin x="76" y="1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c-lv01\Homes$\ruth.jogiste\Documents\A.RUTH\Eelarve\2024\Triinile%20edastatud\2023%20eelarve%20l&#252;hi&#252;levaate%20pildimaterjali%20algfai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lv01\Homes$\ruth.jogiste\Documents\A.RUTH\Eelarve\2025\Triinile%20edastatud\2025%20eelarve%20l&#252;hi&#252;levaate%20pildimaterjali%20algfai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c-lv01\Homes$\ruth.jogiste\Documents\A.RUTH\Eelarve\2025\Triinile%20edastatud\2025%20eelarve%20l&#252;hi&#252;levaate%20pildimaterjali%20algfai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c-lv01\Homes$\ruth.jogiste\Documents\A.RUTH\Eelarve\2025\Triinile%20edastatud\2025%20eelarve%20l&#252;hi&#252;levaate%20pildimaterjali%20algfail.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c-lv01\Homes$\ruth.jogiste\Documents\A.RUTH\Eelarve\2025\Triinile%20edastatud\2025%20eelarve%20l&#252;hi&#252;levaate%20pildimaterjali%20algfail.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c-lv01\Homes$\ruth.jogiste\Documents\A.RUTH\Eelarve\2025\Triinile%20edastatud\2025%20eelarve%20l&#252;hi&#252;levaate%20pildimaterjali%20algfail.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ln>
                <a:noFill/>
              </a:ln>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1"/>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B64E-44D5-B1A2-67E8556A12C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B64E-44D5-B1A2-67E8556A12C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B64E-44D5-B1A2-67E8556A12C0}"/>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B64E-44D5-B1A2-67E8556A12C0}"/>
              </c:ext>
            </c:extLst>
          </c:dPt>
          <c:dLbls>
            <c:dLbl>
              <c:idx val="0"/>
              <c:tx>
                <c:rich>
                  <a:bodyPr/>
                  <a:lstStyle/>
                  <a:p>
                    <a:fld id="{253847EA-9AA4-4292-AFB6-98348B4269EF}" type="PERCENTAGE">
                      <a:rPr lang="en-US" sz="1800"/>
                      <a:pPr/>
                      <a:t>[PERCENTAGE]</a:t>
                    </a:fld>
                    <a:endParaRPr lang="et-EE"/>
                  </a:p>
                </c:rich>
              </c:tx>
              <c:dLblPos val="ctr"/>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64E-44D5-B1A2-67E8556A12C0}"/>
                </c:ext>
              </c:extLst>
            </c:dLbl>
            <c:dLbl>
              <c:idx val="1"/>
              <c:tx>
                <c:rich>
                  <a:bodyPr/>
                  <a:lstStyle/>
                  <a:p>
                    <a:fld id="{B5FE2AE6-7A13-4FCC-92B4-B4387424D680}" type="PERCENTAGE">
                      <a:rPr lang="en-US" sz="1800"/>
                      <a:pPr/>
                      <a:t>[PERCENTAGE]</a:t>
                    </a:fld>
                    <a:endParaRPr lang="et-EE"/>
                  </a:p>
                </c:rich>
              </c:tx>
              <c:dLblPos val="ctr"/>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64E-44D5-B1A2-67E8556A12C0}"/>
                </c:ext>
              </c:extLst>
            </c:dLbl>
            <c:dLbl>
              <c:idx val="2"/>
              <c:layout>
                <c:manualLayout>
                  <c:x val="3.1338235038500979E-2"/>
                  <c:y val="0.14266166167431318"/>
                </c:manualLayout>
              </c:layout>
              <c:tx>
                <c:rich>
                  <a:bodyPr/>
                  <a:lstStyle/>
                  <a:p>
                    <a:fld id="{655ABA8A-CF90-4360-83EA-4DB03173C20D}" type="PERCENTAGE">
                      <a:rPr lang="en-US" sz="1800"/>
                      <a:pPr/>
                      <a:t>[PERCENTAGE]</a:t>
                    </a:fld>
                    <a:endParaRPr lang="et-EE"/>
                  </a:p>
                </c:rich>
              </c:tx>
              <c:dLblPos val="bestFit"/>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64E-44D5-B1A2-67E8556A12C0}"/>
                </c:ext>
              </c:extLst>
            </c:dLbl>
            <c:dLbl>
              <c:idx val="3"/>
              <c:layout>
                <c:manualLayout>
                  <c:x val="1.5781057169178277E-2"/>
                  <c:y val="7.845114866259694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64E-44D5-B1A2-67E8556A12C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'2025 pildid'!$A$7:$A$10</c:f>
              <c:strCache>
                <c:ptCount val="3"/>
                <c:pt idx="0">
                  <c:v>Maksutulud</c:v>
                </c:pt>
                <c:pt idx="1">
                  <c:v>Saadavad toetused tegevuskuludeks</c:v>
                </c:pt>
                <c:pt idx="2">
                  <c:v>Tulud kaupade ja teenuste müügist ja Muud tegevustulud </c:v>
                </c:pt>
              </c:strCache>
            </c:strRef>
          </c:cat>
          <c:val>
            <c:numRef>
              <c:f>'2025 pildid'!$B$7:$B$9</c:f>
              <c:numCache>
                <c:formatCode>#,##0</c:formatCode>
                <c:ptCount val="3"/>
                <c:pt idx="0">
                  <c:v>18936250</c:v>
                </c:pt>
                <c:pt idx="1">
                  <c:v>8863809</c:v>
                </c:pt>
                <c:pt idx="2">
                  <c:v>2702264</c:v>
                </c:pt>
              </c:numCache>
            </c:numRef>
          </c:val>
          <c:extLst>
            <c:ext xmlns:c16="http://schemas.microsoft.com/office/drawing/2014/chart" uri="{C3380CC4-5D6E-409C-BE32-E72D297353CC}">
              <c16:uniqueId val="{00000008-B64E-44D5-B1A2-67E8556A12C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2137079455977084"/>
          <c:y val="0.17702794737911176"/>
          <c:w val="0.36623251122535305"/>
          <c:h val="0.63456292640961609"/>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ln>
                <a:noFill/>
              </a:ln>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E92D-48BD-9896-9C7AA947747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E92D-48BD-9896-9C7AA947747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E92D-48BD-9896-9C7AA9477470}"/>
              </c:ext>
            </c:extLst>
          </c:dPt>
          <c:dLbls>
            <c:dLbl>
              <c:idx val="0"/>
              <c:layout>
                <c:manualLayout>
                  <c:x val="-0.15852535756930158"/>
                  <c:y val="-3.806059889793325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8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0.10300598269267278"/>
                      <c:h val="0.14711084191399151"/>
                    </c:manualLayout>
                  </c15:layout>
                </c:ext>
                <c:ext xmlns:c16="http://schemas.microsoft.com/office/drawing/2014/chart" uri="{C3380CC4-5D6E-409C-BE32-E72D297353CC}">
                  <c16:uniqueId val="{00000001-E92D-48BD-9896-9C7AA947747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'2025 pildid'!$A$13:$A$15</c:f>
              <c:strCache>
                <c:ptCount val="3"/>
                <c:pt idx="0">
                  <c:v>Personalikulud</c:v>
                </c:pt>
                <c:pt idx="1">
                  <c:v>Majandamiskulud</c:v>
                </c:pt>
                <c:pt idx="2">
                  <c:v>Antavad toetused tegevuskuludeks</c:v>
                </c:pt>
              </c:strCache>
            </c:strRef>
          </c:cat>
          <c:val>
            <c:numRef>
              <c:f>'2025 pildid'!$B$13:$B$15</c:f>
              <c:numCache>
                <c:formatCode>#,##0.00</c:formatCode>
                <c:ptCount val="3"/>
                <c:pt idx="0">
                  <c:v>16201985</c:v>
                </c:pt>
                <c:pt idx="1">
                  <c:v>10440290</c:v>
                </c:pt>
                <c:pt idx="2">
                  <c:v>3265921</c:v>
                </c:pt>
              </c:numCache>
            </c:numRef>
          </c:val>
          <c:extLst>
            <c:ext xmlns:c16="http://schemas.microsoft.com/office/drawing/2014/chart" uri="{C3380CC4-5D6E-409C-BE32-E72D297353CC}">
              <c16:uniqueId val="{00000006-E92D-48BD-9896-9C7AA947747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326618365537314"/>
          <c:y val="0.29828146133543887"/>
          <c:w val="0.33620941015976435"/>
          <c:h val="0.51711867161070157"/>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t-E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218192941055185E-2"/>
          <c:y val="9.2380852170761502E-2"/>
          <c:w val="0.44875264280229138"/>
          <c:h val="0.86510647750322955"/>
        </c:manualLayout>
      </c:layout>
      <c:pieChart>
        <c:varyColors val="1"/>
        <c:ser>
          <c:idx val="0"/>
          <c:order val="0"/>
          <c:explosion val="2"/>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E1A-4C8C-A0BE-88AB48AF154F}"/>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E1A-4C8C-A0BE-88AB48AF154F}"/>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E1A-4C8C-A0BE-88AB48AF154F}"/>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E1A-4C8C-A0BE-88AB48AF154F}"/>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E1A-4C8C-A0BE-88AB48AF154F}"/>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7E1A-4C8C-A0BE-88AB48AF154F}"/>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7E1A-4C8C-A0BE-88AB48AF154F}"/>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7E1A-4C8C-A0BE-88AB48AF154F}"/>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E1A-4C8C-A0BE-88AB48AF154F}"/>
              </c:ext>
            </c:extLst>
          </c:dPt>
          <c:dLbls>
            <c:dLbl>
              <c:idx val="1"/>
              <c:layout>
                <c:manualLayout>
                  <c:x val="0.10164153209662352"/>
                  <c:y val="-0.11775472510380647"/>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E1A-4C8C-A0BE-88AB48AF154F}"/>
                </c:ext>
              </c:extLst>
            </c:dLbl>
            <c:dLbl>
              <c:idx val="2"/>
              <c:layout>
                <c:manualLayout>
                  <c:x val="8.1390836575675737E-2"/>
                  <c:y val="-2.6241164298907082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E1A-4C8C-A0BE-88AB48AF154F}"/>
                </c:ext>
              </c:extLst>
            </c:dLbl>
            <c:dLbl>
              <c:idx val="3"/>
              <c:layout>
                <c:manualLayout>
                  <c:x val="4.1123681247797091E-2"/>
                  <c:y val="8.599119554500125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E1A-4C8C-A0BE-88AB48AF154F}"/>
                </c:ext>
              </c:extLst>
            </c:dLbl>
            <c:dLbl>
              <c:idx val="4"/>
              <c:layout>
                <c:manualLayout>
                  <c:x val="3.9986380450813923E-2"/>
                  <c:y val="0.12669749614631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E1A-4C8C-A0BE-88AB48AF154F}"/>
                </c:ext>
              </c:extLst>
            </c:dLbl>
            <c:dLbl>
              <c:idx val="5"/>
              <c:layout>
                <c:manualLayout>
                  <c:x val="-6.2877660175137823E-2"/>
                  <c:y val="6.250635337249510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7E1A-4C8C-A0BE-88AB48AF154F}"/>
                </c:ext>
              </c:extLst>
            </c:dLbl>
            <c:dLbl>
              <c:idx val="6"/>
              <c:layout>
                <c:manualLayout>
                  <c:x val="-6.0456855139184432E-2"/>
                  <c:y val="1.7802757951469869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7E1A-4C8C-A0BE-88AB48AF154F}"/>
                </c:ext>
              </c:extLst>
            </c:dLbl>
            <c:dLbl>
              <c:idx val="7"/>
              <c:layout>
                <c:manualLayout>
                  <c:x val="0.13049754045979636"/>
                  <c:y val="4.8360895311248681E-2"/>
                </c:manualLayout>
              </c:layout>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7E1A-4C8C-A0BE-88AB48AF154F}"/>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7E1A-4C8C-A0BE-88AB48AF154F}"/>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anchor="ctr" anchorCtr="1"/>
              <a:lstStyle/>
              <a:p>
                <a:pPr>
                  <a:defRPr sz="18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'2025 pildid'!$A$37:$A$45</c:f>
              <c:strCache>
                <c:ptCount val="9"/>
                <c:pt idx="0">
                  <c:v>Haridus</c:v>
                </c:pt>
                <c:pt idx="1">
                  <c:v>Sotsiaalne kaitse</c:v>
                </c:pt>
                <c:pt idx="2">
                  <c:v>Vabaaeg, kultuur ja religioon</c:v>
                </c:pt>
                <c:pt idx="3">
                  <c:v>Üldised valitsussektori teenused</c:v>
                </c:pt>
                <c:pt idx="4">
                  <c:v>Majandus</c:v>
                </c:pt>
                <c:pt idx="5">
                  <c:v>Keskkonnakaitse</c:v>
                </c:pt>
                <c:pt idx="6">
                  <c:v>Elamu- ja kommunaalmajandus</c:v>
                </c:pt>
                <c:pt idx="7">
                  <c:v>Tervishoid</c:v>
                </c:pt>
                <c:pt idx="8">
                  <c:v>Avalik kord ja julgeolek</c:v>
                </c:pt>
              </c:strCache>
            </c:strRef>
          </c:cat>
          <c:val>
            <c:numRef>
              <c:f>'2025 pildid'!$D$37:$D$44</c:f>
              <c:numCache>
                <c:formatCode>#,##0.00</c:formatCode>
                <c:ptCount val="8"/>
                <c:pt idx="0">
                  <c:v>15464728</c:v>
                </c:pt>
                <c:pt idx="1">
                  <c:v>4494798</c:v>
                </c:pt>
                <c:pt idx="2">
                  <c:v>3974250</c:v>
                </c:pt>
                <c:pt idx="3">
                  <c:v>2450700</c:v>
                </c:pt>
                <c:pt idx="4">
                  <c:v>1881800</c:v>
                </c:pt>
                <c:pt idx="5">
                  <c:v>1174000</c:v>
                </c:pt>
                <c:pt idx="6">
                  <c:v>602500</c:v>
                </c:pt>
                <c:pt idx="7">
                  <c:v>148300</c:v>
                </c:pt>
              </c:numCache>
            </c:numRef>
          </c:val>
          <c:extLst>
            <c:ext xmlns:c16="http://schemas.microsoft.com/office/drawing/2014/chart" uri="{C3380CC4-5D6E-409C-BE32-E72D297353CC}">
              <c16:uniqueId val="{00000012-7E1A-4C8C-A0BE-88AB48AF154F}"/>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6244017923676548"/>
          <c:y val="5.637023657120812E-2"/>
          <c:w val="0.39519917765165269"/>
          <c:h val="0.8872595268575838"/>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4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400" baseline="0"/>
      </a:pPr>
      <a:endParaRPr lang="et-E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11324876936698"/>
          <c:y val="0.22456759973846419"/>
          <c:w val="0.50092342596679973"/>
          <c:h val="0.81313919093446652"/>
        </c:manualLayout>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r"/>
      <c:layout>
        <c:manualLayout>
          <c:xMode val="edge"/>
          <c:yMode val="edge"/>
          <c:x val="0.61846460764276234"/>
          <c:y val="0.22253404388202402"/>
          <c:w val="0.36912587839653443"/>
          <c:h val="0.63155751872479349"/>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2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11324876936698"/>
          <c:y val="0.22456759973846419"/>
          <c:w val="0.50092342596679973"/>
          <c:h val="0.81313919093446652"/>
        </c:manualLayout>
      </c:layout>
      <c:pieChart>
        <c:varyColors val="1"/>
        <c:ser>
          <c:idx val="0"/>
          <c:order val="0"/>
          <c:explosion val="2"/>
          <c:dPt>
            <c:idx val="0"/>
            <c:bubble3D val="0"/>
            <c:explosion val="3"/>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5B4-4D6D-9456-008512E3522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5B4-4D6D-9456-008512E3522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5B4-4D6D-9456-008512E3522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5B4-4D6D-9456-008512E3522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F5B4-4D6D-9456-008512E3522C}"/>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F5B4-4D6D-9456-008512E3522C}"/>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F5B4-4D6D-9456-008512E3522C}"/>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F5B4-4D6D-9456-008512E3522C}"/>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F5B4-4D6D-9456-008512E3522C}"/>
              </c:ext>
            </c:extLst>
          </c:dPt>
          <c:dLbls>
            <c:dLbl>
              <c:idx val="1"/>
              <c:layout>
                <c:manualLayout>
                  <c:x val="-3.67549609556303E-2"/>
                  <c:y val="-1.097217614982168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5B4-4D6D-9456-008512E3522C}"/>
                </c:ext>
              </c:extLst>
            </c:dLbl>
            <c:dLbl>
              <c:idx val="2"/>
              <c:layout>
                <c:manualLayout>
                  <c:x val="-0.12509034354159712"/>
                  <c:y val="-1.031827784276411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5B4-4D6D-9456-008512E3522C}"/>
                </c:ext>
              </c:extLst>
            </c:dLbl>
            <c:dLbl>
              <c:idx val="3"/>
              <c:layout>
                <c:manualLayout>
                  <c:x val="-0.12864952894331852"/>
                  <c:y val="-5.2959244839406144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5B4-4D6D-9456-008512E3522C}"/>
                </c:ext>
              </c:extLst>
            </c:dLbl>
            <c:dLbl>
              <c:idx val="4"/>
              <c:layout>
                <c:manualLayout>
                  <c:x val="-8.099976386095481E-2"/>
                  <c:y val="-8.1697714614941436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5B4-4D6D-9456-008512E3522C}"/>
                </c:ext>
              </c:extLst>
            </c:dLbl>
            <c:dLbl>
              <c:idx val="5"/>
              <c:layout>
                <c:manualLayout>
                  <c:x val="-8.4151812977876599E-3"/>
                  <c:y val="-0.1268392781279280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F5B4-4D6D-9456-008512E3522C}"/>
                </c:ext>
              </c:extLst>
            </c:dLbl>
            <c:dLbl>
              <c:idx val="6"/>
              <c:layout>
                <c:manualLayout>
                  <c:x val="9.7479500688060328E-2"/>
                  <c:y val="-3.1245351537266267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F5B4-4D6D-9456-008512E3522C}"/>
                </c:ext>
              </c:extLst>
            </c:dLbl>
            <c:dLbl>
              <c:idx val="7"/>
              <c:layout>
                <c:manualLayout>
                  <c:x val="4.7701786624781417E-2"/>
                  <c:y val="9.6616256301295667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800" b="1" i="0" u="none" strike="noStrike" kern="1200" baseline="0">
                      <a:solidFill>
                        <a:schemeClr val="lt1"/>
                      </a:solidFill>
                      <a:latin typeface="+mn-lt"/>
                      <a:ea typeface="+mn-ea"/>
                      <a:cs typeface="+mn-cs"/>
                    </a:defRPr>
                  </a:pPr>
                  <a:endParaRPr lang="et-EE"/>
                </a:p>
              </c:txPr>
              <c:dLblPos val="bestFit"/>
              <c:showLegendKey val="0"/>
              <c:showVal val="0"/>
              <c:showCatName val="0"/>
              <c:showSerName val="0"/>
              <c:showPercent val="1"/>
              <c:showBubbleSize val="0"/>
              <c:extLst>
                <c:ext xmlns:c15="http://schemas.microsoft.com/office/drawing/2012/chart" uri="{CE6537A1-D6FC-4f65-9D91-7224C49458BB}">
                  <c15:layout>
                    <c:manualLayout>
                      <c:w val="6.3798348544111261E-2"/>
                      <c:h val="5.7160632698690442E-2"/>
                    </c:manualLayout>
                  </c15:layout>
                </c:ext>
                <c:ext xmlns:c16="http://schemas.microsoft.com/office/drawing/2014/chart" uri="{C3380CC4-5D6E-409C-BE32-E72D297353CC}">
                  <c16:uniqueId val="{0000000F-F5B4-4D6D-9456-008512E3522C}"/>
                </c:ext>
              </c:extLst>
            </c:dLbl>
            <c:dLbl>
              <c:idx val="8"/>
              <c:layout>
                <c:manualLayout>
                  <c:x val="6.5260225783380726E-2"/>
                  <c:y val="0.16306350595064506"/>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F5B4-4D6D-9456-008512E3522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t-EE"/>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'2025 pildid'!$A$58:$A$65</c:f>
              <c:strCache>
                <c:ptCount val="8"/>
                <c:pt idx="0">
                  <c:v>Vabaaeg, kultuur ja religioon</c:v>
                </c:pt>
                <c:pt idx="1">
                  <c:v>Majandus</c:v>
                </c:pt>
                <c:pt idx="2">
                  <c:v>Üldised valitsussektori teenused</c:v>
                </c:pt>
                <c:pt idx="3">
                  <c:v>Elamu- ja kommunaalmajandus</c:v>
                </c:pt>
                <c:pt idx="4">
                  <c:v>Haridus</c:v>
                </c:pt>
                <c:pt idx="5">
                  <c:v>Keskkonnakaitse</c:v>
                </c:pt>
                <c:pt idx="6">
                  <c:v>Tervishoid</c:v>
                </c:pt>
                <c:pt idx="7">
                  <c:v>Sotsiaalne kaitse</c:v>
                </c:pt>
              </c:strCache>
            </c:strRef>
          </c:cat>
          <c:val>
            <c:numRef>
              <c:f>'2025 pildid'!$C$58:$C$64</c:f>
              <c:numCache>
                <c:formatCode>#,##0</c:formatCode>
                <c:ptCount val="7"/>
                <c:pt idx="0">
                  <c:v>16610000</c:v>
                </c:pt>
                <c:pt idx="1">
                  <c:v>2406672</c:v>
                </c:pt>
                <c:pt idx="2">
                  <c:v>1200000</c:v>
                </c:pt>
                <c:pt idx="3">
                  <c:v>300000</c:v>
                </c:pt>
                <c:pt idx="4">
                  <c:v>130000</c:v>
                </c:pt>
                <c:pt idx="5">
                  <c:v>100000</c:v>
                </c:pt>
                <c:pt idx="6">
                  <c:v>38000</c:v>
                </c:pt>
              </c:numCache>
            </c:numRef>
          </c:val>
          <c:extLst>
            <c:ext xmlns:c16="http://schemas.microsoft.com/office/drawing/2014/chart" uri="{C3380CC4-5D6E-409C-BE32-E72D297353CC}">
              <c16:uniqueId val="{00000012-F5B4-4D6D-9456-008512E3522C}"/>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8950907506778827"/>
          <c:y val="7.7670734617152903E-2"/>
          <c:w val="0.39808141097150868"/>
          <c:h val="0.77642078553927996"/>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400" b="0" i="0" u="none" strike="noStrike" kern="1200" baseline="0">
              <a:solidFill>
                <a:schemeClr val="dk1">
                  <a:lumMod val="75000"/>
                  <a:lumOff val="25000"/>
                </a:schemeClr>
              </a:solidFill>
              <a:latin typeface="+mn-lt"/>
              <a:ea typeface="+mn-ea"/>
              <a:cs typeface="+mn-cs"/>
            </a:defRPr>
          </a:pPr>
          <a:endParaRPr lang="et-EE"/>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AE5C434-01EF-4F9E-8B61-5247F9E48ECF}"/>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3" name="Rectangle 3">
            <a:extLst>
              <a:ext uri="{FF2B5EF4-FFF2-40B4-BE49-F238E27FC236}">
                <a16:creationId xmlns:a16="http://schemas.microsoft.com/office/drawing/2014/main" id="{E9254899-49F9-457B-ABC0-3E9BF4AB4C64}"/>
              </a:ext>
            </a:extLst>
          </p:cNvPr>
          <p:cNvSpPr>
            <a:spLocks noGrp="1" noChangeArrowheads="1"/>
          </p:cNvSpPr>
          <p:nvPr>
            <p:ph type="dt" sz="quarter" idx="1"/>
          </p:nvPr>
        </p:nvSpPr>
        <p:spPr bwMode="auto">
          <a:xfrm>
            <a:off x="3970338" y="0"/>
            <a:ext cx="3038475" cy="465138"/>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0" hangingPunct="0">
              <a:defRPr sz="1200">
                <a:latin typeface="Arial" charset="0"/>
                <a:cs typeface="Arial" charset="0"/>
              </a:defRPr>
            </a:lvl1pPr>
          </a:lstStyle>
          <a:p>
            <a:pPr>
              <a:defRPr/>
            </a:pPr>
            <a:fld id="{215B296D-26EB-489A-9159-9C99B0F9B2A0}" type="datetimeFigureOut">
              <a:rPr lang="et-EE" altLang="et-EE"/>
              <a:pPr>
                <a:defRPr/>
              </a:pPr>
              <a:t>31.03.2025</a:t>
            </a:fld>
            <a:endParaRPr lang="et-EE" altLang="et-EE"/>
          </a:p>
        </p:txBody>
      </p:sp>
      <p:sp>
        <p:nvSpPr>
          <p:cNvPr id="81924" name="Rectangle 4">
            <a:extLst>
              <a:ext uri="{FF2B5EF4-FFF2-40B4-BE49-F238E27FC236}">
                <a16:creationId xmlns:a16="http://schemas.microsoft.com/office/drawing/2014/main" id="{A8ABD6CF-FB33-4182-8790-AED4935D4524}"/>
              </a:ext>
            </a:extLst>
          </p:cNvPr>
          <p:cNvSpPr>
            <a:spLocks noGrp="1" noChangeArrowheads="1"/>
          </p:cNvSpPr>
          <p:nvPr>
            <p:ph type="ftr" sz="quarter" idx="2"/>
          </p:nvPr>
        </p:nvSpPr>
        <p:spPr bwMode="auto">
          <a:xfrm>
            <a:off x="0"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0" hangingPunct="0">
              <a:defRPr sz="1200">
                <a:latin typeface="Arial" charset="0"/>
                <a:cs typeface="Arial" charset="0"/>
              </a:defRPr>
            </a:lvl1pPr>
          </a:lstStyle>
          <a:p>
            <a:pPr>
              <a:defRPr/>
            </a:pPr>
            <a:endParaRPr lang="et-EE" altLang="et-EE"/>
          </a:p>
        </p:txBody>
      </p:sp>
      <p:sp>
        <p:nvSpPr>
          <p:cNvPr id="81925" name="Rectangle 5">
            <a:extLst>
              <a:ext uri="{FF2B5EF4-FFF2-40B4-BE49-F238E27FC236}">
                <a16:creationId xmlns:a16="http://schemas.microsoft.com/office/drawing/2014/main" id="{88C4F4AA-E4C5-4C62-B93A-38E7C0FE5B39}"/>
              </a:ext>
            </a:extLst>
          </p:cNvPr>
          <p:cNvSpPr>
            <a:spLocks noGrp="1" noChangeArrowheads="1"/>
          </p:cNvSpPr>
          <p:nvPr>
            <p:ph type="sldNum" sz="quarter" idx="3"/>
          </p:nvPr>
        </p:nvSpPr>
        <p:spPr bwMode="auto">
          <a:xfrm>
            <a:off x="3970338" y="8829675"/>
            <a:ext cx="3038475" cy="465138"/>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0" hangingPunct="0">
              <a:defRPr sz="1200" smtClean="0"/>
            </a:lvl1pPr>
          </a:lstStyle>
          <a:p>
            <a:pPr>
              <a:defRPr/>
            </a:pPr>
            <a:fld id="{A19154D1-2BFA-4550-87C6-1878777B0D5D}"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BE5536A0-D750-4FD8-8A2E-7EBAE17C76FE}"/>
              </a:ext>
            </a:extLst>
          </p:cNvPr>
          <p:cNvSpPr>
            <a:spLocks noGrp="1"/>
          </p:cNvSpPr>
          <p:nvPr>
            <p:ph type="dt" sz="half" idx="10"/>
          </p:nvPr>
        </p:nvSpPr>
        <p:spPr/>
        <p:txBody>
          <a:bodyPr/>
          <a:lstStyle>
            <a:lvl1pPr>
              <a:defRPr/>
            </a:lvl1pPr>
          </a:lstStyle>
          <a:p>
            <a:pPr>
              <a:defRPr/>
            </a:pPr>
            <a:fld id="{728ED53D-2D7A-40A7-84E8-7378D6E477FE}" type="datetimeFigureOut">
              <a:rPr lang="et-EE"/>
              <a:pPr>
                <a:defRPr/>
              </a:pPr>
              <a:t>31.03.2025</a:t>
            </a:fld>
            <a:endParaRPr lang="et-EE"/>
          </a:p>
        </p:txBody>
      </p:sp>
      <p:sp>
        <p:nvSpPr>
          <p:cNvPr id="5" name="Footer Placeholder 4">
            <a:extLst>
              <a:ext uri="{FF2B5EF4-FFF2-40B4-BE49-F238E27FC236}">
                <a16:creationId xmlns:a16="http://schemas.microsoft.com/office/drawing/2014/main" id="{A11C18DA-D68B-402F-835E-A375C8496507}"/>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6883BA39-A638-4978-9D40-99AF1501EF3C}"/>
              </a:ext>
            </a:extLst>
          </p:cNvPr>
          <p:cNvSpPr>
            <a:spLocks noGrp="1"/>
          </p:cNvSpPr>
          <p:nvPr>
            <p:ph type="sldNum" sz="quarter" idx="12"/>
          </p:nvPr>
        </p:nvSpPr>
        <p:spPr/>
        <p:txBody>
          <a:bodyPr/>
          <a:lstStyle>
            <a:lvl1pPr>
              <a:defRPr/>
            </a:lvl1pPr>
          </a:lstStyle>
          <a:p>
            <a:pPr>
              <a:defRPr/>
            </a:pPr>
            <a:fld id="{9DA361B4-AFDD-410F-8008-50249BAF9FCA}" type="slidenum">
              <a:rPr lang="et-EE" altLang="et-EE"/>
              <a:pPr>
                <a:defRPr/>
              </a:pPr>
              <a:t>‹#›</a:t>
            </a:fld>
            <a:endParaRPr lang="et-EE" altLang="et-EE"/>
          </a:p>
        </p:txBody>
      </p:sp>
    </p:spTree>
    <p:extLst>
      <p:ext uri="{BB962C8B-B14F-4D97-AF65-F5344CB8AC3E}">
        <p14:creationId xmlns:p14="http://schemas.microsoft.com/office/powerpoint/2010/main" val="136333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51560669-986B-4036-95FF-652FA1933621}"/>
              </a:ext>
            </a:extLst>
          </p:cNvPr>
          <p:cNvSpPr>
            <a:spLocks noGrp="1"/>
          </p:cNvSpPr>
          <p:nvPr>
            <p:ph type="dt" sz="half" idx="10"/>
          </p:nvPr>
        </p:nvSpPr>
        <p:spPr/>
        <p:txBody>
          <a:bodyPr/>
          <a:lstStyle>
            <a:lvl1pPr>
              <a:defRPr/>
            </a:lvl1pPr>
          </a:lstStyle>
          <a:p>
            <a:pPr>
              <a:defRPr/>
            </a:pPr>
            <a:fld id="{6DBA0E94-206B-456A-BA1D-306B643BFAA1}" type="datetimeFigureOut">
              <a:rPr lang="et-EE"/>
              <a:pPr>
                <a:defRPr/>
              </a:pPr>
              <a:t>31.03.2025</a:t>
            </a:fld>
            <a:endParaRPr lang="et-EE"/>
          </a:p>
        </p:txBody>
      </p:sp>
      <p:sp>
        <p:nvSpPr>
          <p:cNvPr id="5" name="Footer Placeholder 4">
            <a:extLst>
              <a:ext uri="{FF2B5EF4-FFF2-40B4-BE49-F238E27FC236}">
                <a16:creationId xmlns:a16="http://schemas.microsoft.com/office/drawing/2014/main" id="{C38B0F7C-2871-42FA-A963-5104D2C284C0}"/>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06515BB2-32F8-4D1C-96F2-1F1B46AD7B9F}"/>
              </a:ext>
            </a:extLst>
          </p:cNvPr>
          <p:cNvSpPr>
            <a:spLocks noGrp="1"/>
          </p:cNvSpPr>
          <p:nvPr>
            <p:ph type="sldNum" sz="quarter" idx="12"/>
          </p:nvPr>
        </p:nvSpPr>
        <p:spPr/>
        <p:txBody>
          <a:bodyPr/>
          <a:lstStyle>
            <a:lvl1pPr>
              <a:defRPr/>
            </a:lvl1pPr>
          </a:lstStyle>
          <a:p>
            <a:pPr>
              <a:defRPr/>
            </a:pPr>
            <a:fld id="{549BE519-88CE-4061-AD8B-F8D50AE4A27C}" type="slidenum">
              <a:rPr lang="et-EE" altLang="et-EE"/>
              <a:pPr>
                <a:defRPr/>
              </a:pPr>
              <a:t>‹#›</a:t>
            </a:fld>
            <a:endParaRPr lang="et-EE" altLang="et-EE"/>
          </a:p>
        </p:txBody>
      </p:sp>
    </p:spTree>
    <p:extLst>
      <p:ext uri="{BB962C8B-B14F-4D97-AF65-F5344CB8AC3E}">
        <p14:creationId xmlns:p14="http://schemas.microsoft.com/office/powerpoint/2010/main" val="39017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08109D5C-C111-401B-917B-34498B5FEA4C}"/>
              </a:ext>
            </a:extLst>
          </p:cNvPr>
          <p:cNvSpPr>
            <a:spLocks noGrp="1"/>
          </p:cNvSpPr>
          <p:nvPr>
            <p:ph type="dt" sz="half" idx="10"/>
          </p:nvPr>
        </p:nvSpPr>
        <p:spPr/>
        <p:txBody>
          <a:bodyPr/>
          <a:lstStyle>
            <a:lvl1pPr>
              <a:defRPr/>
            </a:lvl1pPr>
          </a:lstStyle>
          <a:p>
            <a:pPr>
              <a:defRPr/>
            </a:pPr>
            <a:fld id="{E16CAB07-3A81-49BE-8F63-B0EB0425E560}" type="datetimeFigureOut">
              <a:rPr lang="et-EE"/>
              <a:pPr>
                <a:defRPr/>
              </a:pPr>
              <a:t>31.03.2025</a:t>
            </a:fld>
            <a:endParaRPr lang="et-EE"/>
          </a:p>
        </p:txBody>
      </p:sp>
      <p:sp>
        <p:nvSpPr>
          <p:cNvPr id="5" name="Footer Placeholder 4">
            <a:extLst>
              <a:ext uri="{FF2B5EF4-FFF2-40B4-BE49-F238E27FC236}">
                <a16:creationId xmlns:a16="http://schemas.microsoft.com/office/drawing/2014/main" id="{57EC3BCC-6A92-49E9-B580-2E8E5306E6FE}"/>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EDA7A62F-8652-4FAC-AFD7-98CC1A8833CE}"/>
              </a:ext>
            </a:extLst>
          </p:cNvPr>
          <p:cNvSpPr>
            <a:spLocks noGrp="1"/>
          </p:cNvSpPr>
          <p:nvPr>
            <p:ph type="sldNum" sz="quarter" idx="12"/>
          </p:nvPr>
        </p:nvSpPr>
        <p:spPr/>
        <p:txBody>
          <a:bodyPr/>
          <a:lstStyle>
            <a:lvl1pPr>
              <a:defRPr/>
            </a:lvl1pPr>
          </a:lstStyle>
          <a:p>
            <a:pPr>
              <a:defRPr/>
            </a:pPr>
            <a:fld id="{E190C504-E21D-4CC4-92D5-4BDE0B0B026C}" type="slidenum">
              <a:rPr lang="et-EE" altLang="et-EE"/>
              <a:pPr>
                <a:defRPr/>
              </a:pPr>
              <a:t>‹#›</a:t>
            </a:fld>
            <a:endParaRPr lang="et-EE" altLang="et-EE"/>
          </a:p>
        </p:txBody>
      </p:sp>
    </p:spTree>
    <p:extLst>
      <p:ext uri="{BB962C8B-B14F-4D97-AF65-F5344CB8AC3E}">
        <p14:creationId xmlns:p14="http://schemas.microsoft.com/office/powerpoint/2010/main" val="204300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itel, tekst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35A32209-D83A-4020-A059-23DFDFF5EF21}"/>
              </a:ext>
            </a:extLst>
          </p:cNvPr>
          <p:cNvSpPr>
            <a:spLocks noGrp="1"/>
          </p:cNvSpPr>
          <p:nvPr>
            <p:ph type="dt" sz="half" idx="10"/>
          </p:nvPr>
        </p:nvSpPr>
        <p:spPr/>
        <p:txBody>
          <a:bodyPr/>
          <a:lstStyle>
            <a:lvl1pPr>
              <a:defRPr/>
            </a:lvl1pPr>
          </a:lstStyle>
          <a:p>
            <a:pPr>
              <a:defRPr/>
            </a:pPr>
            <a:fld id="{9EC5BAE3-1777-491E-A6CB-14102C9B8754}" type="datetimeFigureOut">
              <a:rPr lang="et-EE"/>
              <a:pPr>
                <a:defRPr/>
              </a:pPr>
              <a:t>31.03.2025</a:t>
            </a:fld>
            <a:endParaRPr lang="et-EE"/>
          </a:p>
        </p:txBody>
      </p:sp>
      <p:sp>
        <p:nvSpPr>
          <p:cNvPr id="7" name="Footer Placeholder 4">
            <a:extLst>
              <a:ext uri="{FF2B5EF4-FFF2-40B4-BE49-F238E27FC236}">
                <a16:creationId xmlns:a16="http://schemas.microsoft.com/office/drawing/2014/main" id="{3C2B7CE0-362C-4757-A58C-105996EB454D}"/>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D7EE90FD-3589-40A0-83DA-AA3451459F02}"/>
              </a:ext>
            </a:extLst>
          </p:cNvPr>
          <p:cNvSpPr>
            <a:spLocks noGrp="1"/>
          </p:cNvSpPr>
          <p:nvPr>
            <p:ph type="sldNum" sz="quarter" idx="12"/>
          </p:nvPr>
        </p:nvSpPr>
        <p:spPr/>
        <p:txBody>
          <a:bodyPr/>
          <a:lstStyle>
            <a:lvl1pPr>
              <a:defRPr/>
            </a:lvl1pPr>
          </a:lstStyle>
          <a:p>
            <a:pPr>
              <a:defRPr/>
            </a:pPr>
            <a:fld id="{FB1846BF-1E0E-4A43-92B3-F51180551DD8}" type="slidenum">
              <a:rPr lang="et-EE" altLang="et-EE"/>
              <a:pPr>
                <a:defRPr/>
              </a:pPr>
              <a:t>‹#›</a:t>
            </a:fld>
            <a:endParaRPr lang="et-EE" altLang="et-EE"/>
          </a:p>
        </p:txBody>
      </p:sp>
    </p:spTree>
    <p:extLst>
      <p:ext uri="{BB962C8B-B14F-4D97-AF65-F5344CB8AC3E}">
        <p14:creationId xmlns:p14="http://schemas.microsoft.com/office/powerpoint/2010/main" val="2847892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Sisu">
    <p:spTree>
      <p:nvGrpSpPr>
        <p:cNvPr id="1" name=""/>
        <p:cNvGrpSpPr/>
        <p:nvPr/>
      </p:nvGrpSpPr>
      <p:grpSpPr>
        <a:xfrm>
          <a:off x="0" y="0"/>
          <a:ext cx="0" cy="0"/>
          <a:chOff x="0" y="0"/>
          <a:chExt cx="0" cy="0"/>
        </a:xfrm>
      </p:grpSpPr>
      <p:sp>
        <p:nvSpPr>
          <p:cNvPr id="2" name="Sisu kohatäide 1"/>
          <p:cNvSpPr>
            <a:spLocks noGrp="1"/>
          </p:cNvSpPr>
          <p:nvPr>
            <p:ph/>
          </p:nvPr>
        </p:nvSpPr>
        <p:spPr>
          <a:xfrm>
            <a:off x="457200" y="274638"/>
            <a:ext cx="8229600" cy="585152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3" name="Date Placeholder 3">
            <a:extLst>
              <a:ext uri="{FF2B5EF4-FFF2-40B4-BE49-F238E27FC236}">
                <a16:creationId xmlns:a16="http://schemas.microsoft.com/office/drawing/2014/main" id="{0ACF93D2-BA85-4A9F-AAD3-EF363590102D}"/>
              </a:ext>
            </a:extLst>
          </p:cNvPr>
          <p:cNvSpPr>
            <a:spLocks noGrp="1"/>
          </p:cNvSpPr>
          <p:nvPr>
            <p:ph type="dt" sz="half" idx="10"/>
          </p:nvPr>
        </p:nvSpPr>
        <p:spPr/>
        <p:txBody>
          <a:bodyPr/>
          <a:lstStyle>
            <a:lvl1pPr>
              <a:defRPr/>
            </a:lvl1pPr>
          </a:lstStyle>
          <a:p>
            <a:pPr>
              <a:defRPr/>
            </a:pPr>
            <a:fld id="{7D2430DA-503C-4E43-BAAA-E6CE9670F3CD}" type="datetimeFigureOut">
              <a:rPr lang="et-EE"/>
              <a:pPr>
                <a:defRPr/>
              </a:pPr>
              <a:t>31.03.2025</a:t>
            </a:fld>
            <a:endParaRPr lang="et-EE"/>
          </a:p>
        </p:txBody>
      </p:sp>
      <p:sp>
        <p:nvSpPr>
          <p:cNvPr id="4" name="Footer Placeholder 4">
            <a:extLst>
              <a:ext uri="{FF2B5EF4-FFF2-40B4-BE49-F238E27FC236}">
                <a16:creationId xmlns:a16="http://schemas.microsoft.com/office/drawing/2014/main" id="{08B651AC-1518-421F-8170-38BF67E35F7C}"/>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E03D69D2-35A3-4938-9E0A-3291600E1B8B}"/>
              </a:ext>
            </a:extLst>
          </p:cNvPr>
          <p:cNvSpPr>
            <a:spLocks noGrp="1"/>
          </p:cNvSpPr>
          <p:nvPr>
            <p:ph type="sldNum" sz="quarter" idx="12"/>
          </p:nvPr>
        </p:nvSpPr>
        <p:spPr/>
        <p:txBody>
          <a:bodyPr/>
          <a:lstStyle>
            <a:lvl1pPr>
              <a:defRPr/>
            </a:lvl1pPr>
          </a:lstStyle>
          <a:p>
            <a:pPr>
              <a:defRPr/>
            </a:pPr>
            <a:fld id="{2D57E48C-A371-47A3-84DD-C7856C3BFD09}" type="slidenum">
              <a:rPr lang="et-EE" altLang="et-EE"/>
              <a:pPr>
                <a:defRPr/>
              </a:pPr>
              <a:t>‹#›</a:t>
            </a:fld>
            <a:endParaRPr lang="et-EE" altLang="et-EE"/>
          </a:p>
        </p:txBody>
      </p:sp>
    </p:spTree>
    <p:extLst>
      <p:ext uri="{BB962C8B-B14F-4D97-AF65-F5344CB8AC3E}">
        <p14:creationId xmlns:p14="http://schemas.microsoft.com/office/powerpoint/2010/main" val="336840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itel, sisu ja 2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quarter" idx="2"/>
          </p:nvPr>
        </p:nvSpPr>
        <p:spPr>
          <a:xfrm>
            <a:off x="4648200" y="1600200"/>
            <a:ext cx="4038600" cy="2185988"/>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Sisu kohatäide 4"/>
          <p:cNvSpPr>
            <a:spLocks noGrp="1"/>
          </p:cNvSpPr>
          <p:nvPr>
            <p:ph sz="quarter" idx="3"/>
          </p:nvPr>
        </p:nvSpPr>
        <p:spPr>
          <a:xfrm>
            <a:off x="4648200" y="3938588"/>
            <a:ext cx="4038600" cy="2187575"/>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Date Placeholder 3">
            <a:extLst>
              <a:ext uri="{FF2B5EF4-FFF2-40B4-BE49-F238E27FC236}">
                <a16:creationId xmlns:a16="http://schemas.microsoft.com/office/drawing/2014/main" id="{ADF3E790-CA33-4009-95D7-8E998A66ED32}"/>
              </a:ext>
            </a:extLst>
          </p:cNvPr>
          <p:cNvSpPr>
            <a:spLocks noGrp="1"/>
          </p:cNvSpPr>
          <p:nvPr>
            <p:ph type="dt" sz="half" idx="10"/>
          </p:nvPr>
        </p:nvSpPr>
        <p:spPr/>
        <p:txBody>
          <a:bodyPr/>
          <a:lstStyle>
            <a:lvl1pPr>
              <a:defRPr/>
            </a:lvl1pPr>
          </a:lstStyle>
          <a:p>
            <a:pPr>
              <a:defRPr/>
            </a:pPr>
            <a:fld id="{490BCC70-A5B6-4508-A0C4-1F3EC7372F81}" type="datetimeFigureOut">
              <a:rPr lang="et-EE"/>
              <a:pPr>
                <a:defRPr/>
              </a:pPr>
              <a:t>31.03.2025</a:t>
            </a:fld>
            <a:endParaRPr lang="et-EE"/>
          </a:p>
        </p:txBody>
      </p:sp>
      <p:sp>
        <p:nvSpPr>
          <p:cNvPr id="7" name="Footer Placeholder 4">
            <a:extLst>
              <a:ext uri="{FF2B5EF4-FFF2-40B4-BE49-F238E27FC236}">
                <a16:creationId xmlns:a16="http://schemas.microsoft.com/office/drawing/2014/main" id="{AA937BB7-8324-478C-A0CB-339741ACC87B}"/>
              </a:ext>
            </a:extLst>
          </p:cNvPr>
          <p:cNvSpPr>
            <a:spLocks noGrp="1"/>
          </p:cNvSpPr>
          <p:nvPr>
            <p:ph type="ftr" sz="quarter" idx="11"/>
          </p:nvPr>
        </p:nvSpPr>
        <p:spPr/>
        <p:txBody>
          <a:bodyPr/>
          <a:lstStyle>
            <a:lvl1pPr>
              <a:defRPr/>
            </a:lvl1pPr>
          </a:lstStyle>
          <a:p>
            <a:pPr>
              <a:defRPr/>
            </a:pPr>
            <a:endParaRPr lang="et-EE"/>
          </a:p>
        </p:txBody>
      </p:sp>
      <p:sp>
        <p:nvSpPr>
          <p:cNvPr id="8" name="Slide Number Placeholder 5">
            <a:extLst>
              <a:ext uri="{FF2B5EF4-FFF2-40B4-BE49-F238E27FC236}">
                <a16:creationId xmlns:a16="http://schemas.microsoft.com/office/drawing/2014/main" id="{8D4ADEFE-251C-47FF-B557-23ECC9E0CF33}"/>
              </a:ext>
            </a:extLst>
          </p:cNvPr>
          <p:cNvSpPr>
            <a:spLocks noGrp="1"/>
          </p:cNvSpPr>
          <p:nvPr>
            <p:ph type="sldNum" sz="quarter" idx="12"/>
          </p:nvPr>
        </p:nvSpPr>
        <p:spPr/>
        <p:txBody>
          <a:bodyPr/>
          <a:lstStyle>
            <a:lvl1pPr>
              <a:defRPr/>
            </a:lvl1pPr>
          </a:lstStyle>
          <a:p>
            <a:pPr>
              <a:defRPr/>
            </a:pPr>
            <a:fld id="{14A02AFF-BAC7-4BC9-87B9-2B7776766986}" type="slidenum">
              <a:rPr lang="et-EE" altLang="et-EE"/>
              <a:pPr>
                <a:defRPr/>
              </a:pPr>
              <a:t>‹#›</a:t>
            </a:fld>
            <a:endParaRPr lang="et-EE" altLang="et-EE"/>
          </a:p>
        </p:txBody>
      </p:sp>
    </p:spTree>
    <p:extLst>
      <p:ext uri="{BB962C8B-B14F-4D97-AF65-F5344CB8AC3E}">
        <p14:creationId xmlns:p14="http://schemas.microsoft.com/office/powerpoint/2010/main" val="1784828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reserve="1">
  <p:cSld name="Pealkiri, tekst ja lõikepilt">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p>
            <a:r>
              <a:rPr lang="et-EE"/>
              <a:t>Muutke tiitli laadi</a:t>
            </a:r>
          </a:p>
        </p:txBody>
      </p:sp>
      <p:sp>
        <p:nvSpPr>
          <p:cNvPr id="3" name="Teksti kohatäide 2"/>
          <p:cNvSpPr>
            <a:spLocks noGrp="1"/>
          </p:cNvSpPr>
          <p:nvPr>
            <p:ph type="body" sz="half" idx="1"/>
          </p:nvPr>
        </p:nvSpPr>
        <p:spPr>
          <a:xfrm>
            <a:off x="457200" y="1600200"/>
            <a:ext cx="4038600" cy="4525963"/>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Lõikepildi kohatäide 3"/>
          <p:cNvSpPr>
            <a:spLocks noGrp="1"/>
          </p:cNvSpPr>
          <p:nvPr>
            <p:ph type="clipArt" sz="half" idx="2"/>
          </p:nvPr>
        </p:nvSpPr>
        <p:spPr>
          <a:xfrm>
            <a:off x="4648200" y="1600200"/>
            <a:ext cx="4038600" cy="4525963"/>
          </a:xfrm>
        </p:spPr>
        <p:txBody>
          <a:bodyPr/>
          <a:lstStyle/>
          <a:p>
            <a:pPr lvl="0"/>
            <a:endParaRPr lang="et-EE" noProof="0"/>
          </a:p>
        </p:txBody>
      </p:sp>
      <p:sp>
        <p:nvSpPr>
          <p:cNvPr id="5" name="Date Placeholder 3">
            <a:extLst>
              <a:ext uri="{FF2B5EF4-FFF2-40B4-BE49-F238E27FC236}">
                <a16:creationId xmlns:a16="http://schemas.microsoft.com/office/drawing/2014/main" id="{5C4D30E3-2649-46EF-95D8-28724167EFAA}"/>
              </a:ext>
            </a:extLst>
          </p:cNvPr>
          <p:cNvSpPr>
            <a:spLocks noGrp="1"/>
          </p:cNvSpPr>
          <p:nvPr>
            <p:ph type="dt" sz="half" idx="10"/>
          </p:nvPr>
        </p:nvSpPr>
        <p:spPr/>
        <p:txBody>
          <a:bodyPr/>
          <a:lstStyle>
            <a:lvl1pPr>
              <a:defRPr/>
            </a:lvl1pPr>
          </a:lstStyle>
          <a:p>
            <a:pPr>
              <a:defRPr/>
            </a:pPr>
            <a:fld id="{362A3D29-3C62-4703-8511-71471AD83911}" type="datetimeFigureOut">
              <a:rPr lang="et-EE"/>
              <a:pPr>
                <a:defRPr/>
              </a:pPr>
              <a:t>31.03.2025</a:t>
            </a:fld>
            <a:endParaRPr lang="et-EE"/>
          </a:p>
        </p:txBody>
      </p:sp>
      <p:sp>
        <p:nvSpPr>
          <p:cNvPr id="6" name="Footer Placeholder 4">
            <a:extLst>
              <a:ext uri="{FF2B5EF4-FFF2-40B4-BE49-F238E27FC236}">
                <a16:creationId xmlns:a16="http://schemas.microsoft.com/office/drawing/2014/main" id="{1362BCA0-F68B-4868-AC0B-0F24700E5C5E}"/>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614DFCC7-A796-4677-B30D-FE586D88D824}"/>
              </a:ext>
            </a:extLst>
          </p:cNvPr>
          <p:cNvSpPr>
            <a:spLocks noGrp="1"/>
          </p:cNvSpPr>
          <p:nvPr>
            <p:ph type="sldNum" sz="quarter" idx="12"/>
          </p:nvPr>
        </p:nvSpPr>
        <p:spPr/>
        <p:txBody>
          <a:bodyPr/>
          <a:lstStyle>
            <a:lvl1pPr>
              <a:defRPr/>
            </a:lvl1pPr>
          </a:lstStyle>
          <a:p>
            <a:pPr>
              <a:defRPr/>
            </a:pPr>
            <a:fld id="{0667AE1E-E08F-4F5E-BBA0-D860FF7FF566}" type="slidenum">
              <a:rPr lang="et-EE" altLang="et-EE"/>
              <a:pPr>
                <a:defRPr/>
              </a:pPr>
              <a:t>‹#›</a:t>
            </a:fld>
            <a:endParaRPr lang="et-EE" altLang="et-EE"/>
          </a:p>
        </p:txBody>
      </p:sp>
    </p:spTree>
    <p:extLst>
      <p:ext uri="{BB962C8B-B14F-4D97-AF65-F5344CB8AC3E}">
        <p14:creationId xmlns:p14="http://schemas.microsoft.com/office/powerpoint/2010/main" val="415419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483BA6D6-9081-4717-9C0C-884C48F76E3E}"/>
              </a:ext>
            </a:extLst>
          </p:cNvPr>
          <p:cNvSpPr>
            <a:spLocks noGrp="1"/>
          </p:cNvSpPr>
          <p:nvPr>
            <p:ph type="dt" sz="half" idx="10"/>
          </p:nvPr>
        </p:nvSpPr>
        <p:spPr/>
        <p:txBody>
          <a:bodyPr/>
          <a:lstStyle>
            <a:lvl1pPr>
              <a:defRPr/>
            </a:lvl1pPr>
          </a:lstStyle>
          <a:p>
            <a:pPr>
              <a:defRPr/>
            </a:pPr>
            <a:fld id="{0D0D3168-40DB-4A5C-9F2F-1A75787F16C8}" type="datetimeFigureOut">
              <a:rPr lang="et-EE"/>
              <a:pPr>
                <a:defRPr/>
              </a:pPr>
              <a:t>31.03.2025</a:t>
            </a:fld>
            <a:endParaRPr lang="et-EE"/>
          </a:p>
        </p:txBody>
      </p:sp>
      <p:sp>
        <p:nvSpPr>
          <p:cNvPr id="5" name="Footer Placeholder 4">
            <a:extLst>
              <a:ext uri="{FF2B5EF4-FFF2-40B4-BE49-F238E27FC236}">
                <a16:creationId xmlns:a16="http://schemas.microsoft.com/office/drawing/2014/main" id="{A8DD51A2-9517-450F-8793-40B9466CE82F}"/>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C674A58A-2D53-4637-B1DB-87321BAF8E05}"/>
              </a:ext>
            </a:extLst>
          </p:cNvPr>
          <p:cNvSpPr>
            <a:spLocks noGrp="1"/>
          </p:cNvSpPr>
          <p:nvPr>
            <p:ph type="sldNum" sz="quarter" idx="12"/>
          </p:nvPr>
        </p:nvSpPr>
        <p:spPr/>
        <p:txBody>
          <a:bodyPr/>
          <a:lstStyle>
            <a:lvl1pPr>
              <a:defRPr/>
            </a:lvl1pPr>
          </a:lstStyle>
          <a:p>
            <a:pPr>
              <a:defRPr/>
            </a:pPr>
            <a:fld id="{B67189AB-D823-4CD2-8D6F-7B7549FF73A7}" type="slidenum">
              <a:rPr lang="et-EE" altLang="et-EE"/>
              <a:pPr>
                <a:defRPr/>
              </a:pPr>
              <a:t>‹#›</a:t>
            </a:fld>
            <a:endParaRPr lang="et-EE" altLang="et-EE"/>
          </a:p>
        </p:txBody>
      </p:sp>
    </p:spTree>
    <p:extLst>
      <p:ext uri="{BB962C8B-B14F-4D97-AF65-F5344CB8AC3E}">
        <p14:creationId xmlns:p14="http://schemas.microsoft.com/office/powerpoint/2010/main" val="169148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56BA9B-0EC7-46F4-AD00-AFD242830CBA}"/>
              </a:ext>
            </a:extLst>
          </p:cNvPr>
          <p:cNvSpPr>
            <a:spLocks noGrp="1"/>
          </p:cNvSpPr>
          <p:nvPr>
            <p:ph type="dt" sz="half" idx="10"/>
          </p:nvPr>
        </p:nvSpPr>
        <p:spPr/>
        <p:txBody>
          <a:bodyPr/>
          <a:lstStyle>
            <a:lvl1pPr>
              <a:defRPr/>
            </a:lvl1pPr>
          </a:lstStyle>
          <a:p>
            <a:pPr>
              <a:defRPr/>
            </a:pPr>
            <a:fld id="{FFDD9C19-3A78-4AEA-A6C6-AFF9AB60CAE4}" type="datetimeFigureOut">
              <a:rPr lang="et-EE"/>
              <a:pPr>
                <a:defRPr/>
              </a:pPr>
              <a:t>31.03.2025</a:t>
            </a:fld>
            <a:endParaRPr lang="et-EE"/>
          </a:p>
        </p:txBody>
      </p:sp>
      <p:sp>
        <p:nvSpPr>
          <p:cNvPr id="5" name="Footer Placeholder 4">
            <a:extLst>
              <a:ext uri="{FF2B5EF4-FFF2-40B4-BE49-F238E27FC236}">
                <a16:creationId xmlns:a16="http://schemas.microsoft.com/office/drawing/2014/main" id="{F4E754AD-8303-4712-9B4F-013A0E33F8E6}"/>
              </a:ext>
            </a:extLst>
          </p:cNvPr>
          <p:cNvSpPr>
            <a:spLocks noGrp="1"/>
          </p:cNvSpPr>
          <p:nvPr>
            <p:ph type="ftr" sz="quarter" idx="11"/>
          </p:nvPr>
        </p:nvSpPr>
        <p:spPr/>
        <p:txBody>
          <a:bodyPr/>
          <a:lstStyle>
            <a:lvl1pPr>
              <a:defRPr/>
            </a:lvl1pPr>
          </a:lstStyle>
          <a:p>
            <a:pPr>
              <a:defRPr/>
            </a:pPr>
            <a:endParaRPr lang="et-EE"/>
          </a:p>
        </p:txBody>
      </p:sp>
      <p:sp>
        <p:nvSpPr>
          <p:cNvPr id="6" name="Slide Number Placeholder 5">
            <a:extLst>
              <a:ext uri="{FF2B5EF4-FFF2-40B4-BE49-F238E27FC236}">
                <a16:creationId xmlns:a16="http://schemas.microsoft.com/office/drawing/2014/main" id="{8D408B66-2B98-41AC-A3A4-562A0ABC3AFC}"/>
              </a:ext>
            </a:extLst>
          </p:cNvPr>
          <p:cNvSpPr>
            <a:spLocks noGrp="1"/>
          </p:cNvSpPr>
          <p:nvPr>
            <p:ph type="sldNum" sz="quarter" idx="12"/>
          </p:nvPr>
        </p:nvSpPr>
        <p:spPr/>
        <p:txBody>
          <a:bodyPr/>
          <a:lstStyle>
            <a:lvl1pPr>
              <a:defRPr/>
            </a:lvl1pPr>
          </a:lstStyle>
          <a:p>
            <a:pPr>
              <a:defRPr/>
            </a:pPr>
            <a:fld id="{136898DE-C3E3-407A-A4E4-075B50755237}" type="slidenum">
              <a:rPr lang="et-EE" altLang="et-EE"/>
              <a:pPr>
                <a:defRPr/>
              </a:pPr>
              <a:t>‹#›</a:t>
            </a:fld>
            <a:endParaRPr lang="et-EE" altLang="et-EE"/>
          </a:p>
        </p:txBody>
      </p:sp>
    </p:spTree>
    <p:extLst>
      <p:ext uri="{BB962C8B-B14F-4D97-AF65-F5344CB8AC3E}">
        <p14:creationId xmlns:p14="http://schemas.microsoft.com/office/powerpoint/2010/main" val="147798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3">
            <a:extLst>
              <a:ext uri="{FF2B5EF4-FFF2-40B4-BE49-F238E27FC236}">
                <a16:creationId xmlns:a16="http://schemas.microsoft.com/office/drawing/2014/main" id="{B0E9546D-F41F-40E3-9A64-4A2629504072}"/>
              </a:ext>
            </a:extLst>
          </p:cNvPr>
          <p:cNvSpPr>
            <a:spLocks noGrp="1"/>
          </p:cNvSpPr>
          <p:nvPr>
            <p:ph type="dt" sz="half" idx="10"/>
          </p:nvPr>
        </p:nvSpPr>
        <p:spPr/>
        <p:txBody>
          <a:bodyPr/>
          <a:lstStyle>
            <a:lvl1pPr>
              <a:defRPr/>
            </a:lvl1pPr>
          </a:lstStyle>
          <a:p>
            <a:pPr>
              <a:defRPr/>
            </a:pPr>
            <a:fld id="{B27C68F6-75C2-41E6-9552-C15D2E615A6A}" type="datetimeFigureOut">
              <a:rPr lang="et-EE"/>
              <a:pPr>
                <a:defRPr/>
              </a:pPr>
              <a:t>31.03.2025</a:t>
            </a:fld>
            <a:endParaRPr lang="et-EE"/>
          </a:p>
        </p:txBody>
      </p:sp>
      <p:sp>
        <p:nvSpPr>
          <p:cNvPr id="6" name="Footer Placeholder 4">
            <a:extLst>
              <a:ext uri="{FF2B5EF4-FFF2-40B4-BE49-F238E27FC236}">
                <a16:creationId xmlns:a16="http://schemas.microsoft.com/office/drawing/2014/main" id="{C9AE9773-F31C-4E78-BC75-9370858263AF}"/>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4A5C0FBE-7CC1-46B5-B5FF-8A2A8E847BCF}"/>
              </a:ext>
            </a:extLst>
          </p:cNvPr>
          <p:cNvSpPr>
            <a:spLocks noGrp="1"/>
          </p:cNvSpPr>
          <p:nvPr>
            <p:ph type="sldNum" sz="quarter" idx="12"/>
          </p:nvPr>
        </p:nvSpPr>
        <p:spPr/>
        <p:txBody>
          <a:bodyPr/>
          <a:lstStyle>
            <a:lvl1pPr>
              <a:defRPr/>
            </a:lvl1pPr>
          </a:lstStyle>
          <a:p>
            <a:pPr>
              <a:defRPr/>
            </a:pPr>
            <a:fld id="{1ED56023-BADE-420B-A47E-0918A48051F0}" type="slidenum">
              <a:rPr lang="et-EE" altLang="et-EE"/>
              <a:pPr>
                <a:defRPr/>
              </a:pPr>
              <a:t>‹#›</a:t>
            </a:fld>
            <a:endParaRPr lang="et-EE" altLang="et-EE"/>
          </a:p>
        </p:txBody>
      </p:sp>
    </p:spTree>
    <p:extLst>
      <p:ext uri="{BB962C8B-B14F-4D97-AF65-F5344CB8AC3E}">
        <p14:creationId xmlns:p14="http://schemas.microsoft.com/office/powerpoint/2010/main" val="427102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3">
            <a:extLst>
              <a:ext uri="{FF2B5EF4-FFF2-40B4-BE49-F238E27FC236}">
                <a16:creationId xmlns:a16="http://schemas.microsoft.com/office/drawing/2014/main" id="{10D2C369-6EE5-4447-A5F0-32D3BA580795}"/>
              </a:ext>
            </a:extLst>
          </p:cNvPr>
          <p:cNvSpPr>
            <a:spLocks noGrp="1"/>
          </p:cNvSpPr>
          <p:nvPr>
            <p:ph type="dt" sz="half" idx="10"/>
          </p:nvPr>
        </p:nvSpPr>
        <p:spPr/>
        <p:txBody>
          <a:bodyPr/>
          <a:lstStyle>
            <a:lvl1pPr>
              <a:defRPr/>
            </a:lvl1pPr>
          </a:lstStyle>
          <a:p>
            <a:pPr>
              <a:defRPr/>
            </a:pPr>
            <a:fld id="{1F63679D-DF52-4C57-9054-E37FC786577F}" type="datetimeFigureOut">
              <a:rPr lang="et-EE"/>
              <a:pPr>
                <a:defRPr/>
              </a:pPr>
              <a:t>31.03.2025</a:t>
            </a:fld>
            <a:endParaRPr lang="et-EE"/>
          </a:p>
        </p:txBody>
      </p:sp>
      <p:sp>
        <p:nvSpPr>
          <p:cNvPr id="8" name="Footer Placeholder 4">
            <a:extLst>
              <a:ext uri="{FF2B5EF4-FFF2-40B4-BE49-F238E27FC236}">
                <a16:creationId xmlns:a16="http://schemas.microsoft.com/office/drawing/2014/main" id="{F015B8C8-E50E-465B-AB74-BF355E86FF7B}"/>
              </a:ext>
            </a:extLst>
          </p:cNvPr>
          <p:cNvSpPr>
            <a:spLocks noGrp="1"/>
          </p:cNvSpPr>
          <p:nvPr>
            <p:ph type="ftr" sz="quarter" idx="11"/>
          </p:nvPr>
        </p:nvSpPr>
        <p:spPr/>
        <p:txBody>
          <a:bodyPr/>
          <a:lstStyle>
            <a:lvl1pPr>
              <a:defRPr/>
            </a:lvl1pPr>
          </a:lstStyle>
          <a:p>
            <a:pPr>
              <a:defRPr/>
            </a:pPr>
            <a:endParaRPr lang="et-EE"/>
          </a:p>
        </p:txBody>
      </p:sp>
      <p:sp>
        <p:nvSpPr>
          <p:cNvPr id="9" name="Slide Number Placeholder 5">
            <a:extLst>
              <a:ext uri="{FF2B5EF4-FFF2-40B4-BE49-F238E27FC236}">
                <a16:creationId xmlns:a16="http://schemas.microsoft.com/office/drawing/2014/main" id="{E7FD4F59-B66B-4F1A-8EAF-59EEDC53C639}"/>
              </a:ext>
            </a:extLst>
          </p:cNvPr>
          <p:cNvSpPr>
            <a:spLocks noGrp="1"/>
          </p:cNvSpPr>
          <p:nvPr>
            <p:ph type="sldNum" sz="quarter" idx="12"/>
          </p:nvPr>
        </p:nvSpPr>
        <p:spPr/>
        <p:txBody>
          <a:bodyPr/>
          <a:lstStyle>
            <a:lvl1pPr>
              <a:defRPr/>
            </a:lvl1pPr>
          </a:lstStyle>
          <a:p>
            <a:pPr>
              <a:defRPr/>
            </a:pPr>
            <a:fld id="{A1021AB1-AE3D-4385-B5ED-1C1F7751DD23}" type="slidenum">
              <a:rPr lang="et-EE" altLang="et-EE"/>
              <a:pPr>
                <a:defRPr/>
              </a:pPr>
              <a:t>‹#›</a:t>
            </a:fld>
            <a:endParaRPr lang="et-EE" altLang="et-EE"/>
          </a:p>
        </p:txBody>
      </p:sp>
    </p:spTree>
    <p:extLst>
      <p:ext uri="{BB962C8B-B14F-4D97-AF65-F5344CB8AC3E}">
        <p14:creationId xmlns:p14="http://schemas.microsoft.com/office/powerpoint/2010/main" val="89629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3">
            <a:extLst>
              <a:ext uri="{FF2B5EF4-FFF2-40B4-BE49-F238E27FC236}">
                <a16:creationId xmlns:a16="http://schemas.microsoft.com/office/drawing/2014/main" id="{85AB4F87-A180-49F5-81D8-91605A13020D}"/>
              </a:ext>
            </a:extLst>
          </p:cNvPr>
          <p:cNvSpPr>
            <a:spLocks noGrp="1"/>
          </p:cNvSpPr>
          <p:nvPr>
            <p:ph type="dt" sz="half" idx="10"/>
          </p:nvPr>
        </p:nvSpPr>
        <p:spPr/>
        <p:txBody>
          <a:bodyPr/>
          <a:lstStyle>
            <a:lvl1pPr>
              <a:defRPr/>
            </a:lvl1pPr>
          </a:lstStyle>
          <a:p>
            <a:pPr>
              <a:defRPr/>
            </a:pPr>
            <a:fld id="{A4E861F8-2B77-43EF-A9D9-1B6A964FD930}" type="datetimeFigureOut">
              <a:rPr lang="et-EE"/>
              <a:pPr>
                <a:defRPr/>
              </a:pPr>
              <a:t>31.03.2025</a:t>
            </a:fld>
            <a:endParaRPr lang="et-EE"/>
          </a:p>
        </p:txBody>
      </p:sp>
      <p:sp>
        <p:nvSpPr>
          <p:cNvPr id="4" name="Footer Placeholder 4">
            <a:extLst>
              <a:ext uri="{FF2B5EF4-FFF2-40B4-BE49-F238E27FC236}">
                <a16:creationId xmlns:a16="http://schemas.microsoft.com/office/drawing/2014/main" id="{DD133488-FD9D-4BC0-90E1-6E779E086313}"/>
              </a:ext>
            </a:extLst>
          </p:cNvPr>
          <p:cNvSpPr>
            <a:spLocks noGrp="1"/>
          </p:cNvSpPr>
          <p:nvPr>
            <p:ph type="ftr" sz="quarter" idx="11"/>
          </p:nvPr>
        </p:nvSpPr>
        <p:spPr/>
        <p:txBody>
          <a:bodyPr/>
          <a:lstStyle>
            <a:lvl1pPr>
              <a:defRPr/>
            </a:lvl1pPr>
          </a:lstStyle>
          <a:p>
            <a:pPr>
              <a:defRPr/>
            </a:pPr>
            <a:endParaRPr lang="et-EE"/>
          </a:p>
        </p:txBody>
      </p:sp>
      <p:sp>
        <p:nvSpPr>
          <p:cNvPr id="5" name="Slide Number Placeholder 5">
            <a:extLst>
              <a:ext uri="{FF2B5EF4-FFF2-40B4-BE49-F238E27FC236}">
                <a16:creationId xmlns:a16="http://schemas.microsoft.com/office/drawing/2014/main" id="{AF9EE4EB-7346-4B92-B382-638F7687CE2D}"/>
              </a:ext>
            </a:extLst>
          </p:cNvPr>
          <p:cNvSpPr>
            <a:spLocks noGrp="1"/>
          </p:cNvSpPr>
          <p:nvPr>
            <p:ph type="sldNum" sz="quarter" idx="12"/>
          </p:nvPr>
        </p:nvSpPr>
        <p:spPr/>
        <p:txBody>
          <a:bodyPr/>
          <a:lstStyle>
            <a:lvl1pPr>
              <a:defRPr/>
            </a:lvl1pPr>
          </a:lstStyle>
          <a:p>
            <a:pPr>
              <a:defRPr/>
            </a:pPr>
            <a:fld id="{1AE3264E-E5E7-4DC5-82B6-3B0AD5FF9C18}" type="slidenum">
              <a:rPr lang="et-EE" altLang="et-EE"/>
              <a:pPr>
                <a:defRPr/>
              </a:pPr>
              <a:t>‹#›</a:t>
            </a:fld>
            <a:endParaRPr lang="et-EE" altLang="et-EE"/>
          </a:p>
        </p:txBody>
      </p:sp>
    </p:spTree>
    <p:extLst>
      <p:ext uri="{BB962C8B-B14F-4D97-AF65-F5344CB8AC3E}">
        <p14:creationId xmlns:p14="http://schemas.microsoft.com/office/powerpoint/2010/main" val="241600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FD3397F-5B50-4BDD-81A0-5D4ECF3E04D9}"/>
              </a:ext>
            </a:extLst>
          </p:cNvPr>
          <p:cNvSpPr>
            <a:spLocks noGrp="1"/>
          </p:cNvSpPr>
          <p:nvPr>
            <p:ph type="dt" sz="half" idx="10"/>
          </p:nvPr>
        </p:nvSpPr>
        <p:spPr/>
        <p:txBody>
          <a:bodyPr/>
          <a:lstStyle>
            <a:lvl1pPr>
              <a:defRPr/>
            </a:lvl1pPr>
          </a:lstStyle>
          <a:p>
            <a:pPr>
              <a:defRPr/>
            </a:pPr>
            <a:fld id="{29CD8493-A3C5-45E7-9BEF-0F5F03158D59}" type="datetimeFigureOut">
              <a:rPr lang="et-EE"/>
              <a:pPr>
                <a:defRPr/>
              </a:pPr>
              <a:t>31.03.2025</a:t>
            </a:fld>
            <a:endParaRPr lang="et-EE"/>
          </a:p>
        </p:txBody>
      </p:sp>
      <p:sp>
        <p:nvSpPr>
          <p:cNvPr id="3" name="Footer Placeholder 4">
            <a:extLst>
              <a:ext uri="{FF2B5EF4-FFF2-40B4-BE49-F238E27FC236}">
                <a16:creationId xmlns:a16="http://schemas.microsoft.com/office/drawing/2014/main" id="{22F28162-F61C-4231-A1EC-E00266125B13}"/>
              </a:ext>
            </a:extLst>
          </p:cNvPr>
          <p:cNvSpPr>
            <a:spLocks noGrp="1"/>
          </p:cNvSpPr>
          <p:nvPr>
            <p:ph type="ftr" sz="quarter" idx="11"/>
          </p:nvPr>
        </p:nvSpPr>
        <p:spPr/>
        <p:txBody>
          <a:bodyPr/>
          <a:lstStyle>
            <a:lvl1pPr>
              <a:defRPr/>
            </a:lvl1pPr>
          </a:lstStyle>
          <a:p>
            <a:pPr>
              <a:defRPr/>
            </a:pPr>
            <a:endParaRPr lang="et-EE"/>
          </a:p>
        </p:txBody>
      </p:sp>
      <p:sp>
        <p:nvSpPr>
          <p:cNvPr id="4" name="Slide Number Placeholder 5">
            <a:extLst>
              <a:ext uri="{FF2B5EF4-FFF2-40B4-BE49-F238E27FC236}">
                <a16:creationId xmlns:a16="http://schemas.microsoft.com/office/drawing/2014/main" id="{C66D643C-0D10-4AC2-896D-ECA358E23F33}"/>
              </a:ext>
            </a:extLst>
          </p:cNvPr>
          <p:cNvSpPr>
            <a:spLocks noGrp="1"/>
          </p:cNvSpPr>
          <p:nvPr>
            <p:ph type="sldNum" sz="quarter" idx="12"/>
          </p:nvPr>
        </p:nvSpPr>
        <p:spPr/>
        <p:txBody>
          <a:bodyPr/>
          <a:lstStyle>
            <a:lvl1pPr>
              <a:defRPr/>
            </a:lvl1pPr>
          </a:lstStyle>
          <a:p>
            <a:pPr>
              <a:defRPr/>
            </a:pPr>
            <a:fld id="{2D9394FB-2953-423E-982D-589DAECF62D6}" type="slidenum">
              <a:rPr lang="et-EE" altLang="et-EE"/>
              <a:pPr>
                <a:defRPr/>
              </a:pPr>
              <a:t>‹#›</a:t>
            </a:fld>
            <a:endParaRPr lang="et-EE" altLang="et-EE"/>
          </a:p>
        </p:txBody>
      </p:sp>
    </p:spTree>
    <p:extLst>
      <p:ext uri="{BB962C8B-B14F-4D97-AF65-F5344CB8AC3E}">
        <p14:creationId xmlns:p14="http://schemas.microsoft.com/office/powerpoint/2010/main" val="172182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5D8127-2E25-4E3A-AF7A-B735666BB3FA}"/>
              </a:ext>
            </a:extLst>
          </p:cNvPr>
          <p:cNvSpPr>
            <a:spLocks noGrp="1"/>
          </p:cNvSpPr>
          <p:nvPr>
            <p:ph type="dt" sz="half" idx="10"/>
          </p:nvPr>
        </p:nvSpPr>
        <p:spPr/>
        <p:txBody>
          <a:bodyPr/>
          <a:lstStyle>
            <a:lvl1pPr>
              <a:defRPr/>
            </a:lvl1pPr>
          </a:lstStyle>
          <a:p>
            <a:pPr>
              <a:defRPr/>
            </a:pPr>
            <a:fld id="{1BF85AAD-EDA9-4563-89FF-BAC34D5DD1B5}" type="datetimeFigureOut">
              <a:rPr lang="et-EE"/>
              <a:pPr>
                <a:defRPr/>
              </a:pPr>
              <a:t>31.03.2025</a:t>
            </a:fld>
            <a:endParaRPr lang="et-EE"/>
          </a:p>
        </p:txBody>
      </p:sp>
      <p:sp>
        <p:nvSpPr>
          <p:cNvPr id="6" name="Footer Placeholder 4">
            <a:extLst>
              <a:ext uri="{FF2B5EF4-FFF2-40B4-BE49-F238E27FC236}">
                <a16:creationId xmlns:a16="http://schemas.microsoft.com/office/drawing/2014/main" id="{016C065F-D4B9-4711-A69E-DD66EB4075A6}"/>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BE35844E-941F-4563-AEA7-C6944EF726D4}"/>
              </a:ext>
            </a:extLst>
          </p:cNvPr>
          <p:cNvSpPr>
            <a:spLocks noGrp="1"/>
          </p:cNvSpPr>
          <p:nvPr>
            <p:ph type="sldNum" sz="quarter" idx="12"/>
          </p:nvPr>
        </p:nvSpPr>
        <p:spPr/>
        <p:txBody>
          <a:bodyPr/>
          <a:lstStyle>
            <a:lvl1pPr>
              <a:defRPr/>
            </a:lvl1pPr>
          </a:lstStyle>
          <a:p>
            <a:pPr>
              <a:defRPr/>
            </a:pPr>
            <a:fld id="{CB7FCBD6-B09C-4A25-BF03-F2C0F5FC75E9}" type="slidenum">
              <a:rPr lang="et-EE" altLang="et-EE"/>
              <a:pPr>
                <a:defRPr/>
              </a:pPr>
              <a:t>‹#›</a:t>
            </a:fld>
            <a:endParaRPr lang="et-EE" altLang="et-EE"/>
          </a:p>
        </p:txBody>
      </p:sp>
    </p:spTree>
    <p:extLst>
      <p:ext uri="{BB962C8B-B14F-4D97-AF65-F5344CB8AC3E}">
        <p14:creationId xmlns:p14="http://schemas.microsoft.com/office/powerpoint/2010/main" val="121199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7572BB-0834-4BF5-9FBB-56B7916410FD}"/>
              </a:ext>
            </a:extLst>
          </p:cNvPr>
          <p:cNvSpPr>
            <a:spLocks noGrp="1"/>
          </p:cNvSpPr>
          <p:nvPr>
            <p:ph type="dt" sz="half" idx="10"/>
          </p:nvPr>
        </p:nvSpPr>
        <p:spPr/>
        <p:txBody>
          <a:bodyPr/>
          <a:lstStyle>
            <a:lvl1pPr>
              <a:defRPr/>
            </a:lvl1pPr>
          </a:lstStyle>
          <a:p>
            <a:pPr>
              <a:defRPr/>
            </a:pPr>
            <a:fld id="{13E53C1D-7AD1-4900-93A7-8A1C80F23FA7}" type="datetimeFigureOut">
              <a:rPr lang="et-EE"/>
              <a:pPr>
                <a:defRPr/>
              </a:pPr>
              <a:t>31.03.2025</a:t>
            </a:fld>
            <a:endParaRPr lang="et-EE"/>
          </a:p>
        </p:txBody>
      </p:sp>
      <p:sp>
        <p:nvSpPr>
          <p:cNvPr id="6" name="Footer Placeholder 4">
            <a:extLst>
              <a:ext uri="{FF2B5EF4-FFF2-40B4-BE49-F238E27FC236}">
                <a16:creationId xmlns:a16="http://schemas.microsoft.com/office/drawing/2014/main" id="{7F969613-9B5E-438D-B922-E9D3C4141CB4}"/>
              </a:ext>
            </a:extLst>
          </p:cNvPr>
          <p:cNvSpPr>
            <a:spLocks noGrp="1"/>
          </p:cNvSpPr>
          <p:nvPr>
            <p:ph type="ftr" sz="quarter" idx="11"/>
          </p:nvPr>
        </p:nvSpPr>
        <p:spPr/>
        <p:txBody>
          <a:bodyPr/>
          <a:lstStyle>
            <a:lvl1pPr>
              <a:defRPr/>
            </a:lvl1pPr>
          </a:lstStyle>
          <a:p>
            <a:pPr>
              <a:defRPr/>
            </a:pPr>
            <a:endParaRPr lang="et-EE"/>
          </a:p>
        </p:txBody>
      </p:sp>
      <p:sp>
        <p:nvSpPr>
          <p:cNvPr id="7" name="Slide Number Placeholder 5">
            <a:extLst>
              <a:ext uri="{FF2B5EF4-FFF2-40B4-BE49-F238E27FC236}">
                <a16:creationId xmlns:a16="http://schemas.microsoft.com/office/drawing/2014/main" id="{39E3566B-CBB8-4567-9AAB-064F37AEDED1}"/>
              </a:ext>
            </a:extLst>
          </p:cNvPr>
          <p:cNvSpPr>
            <a:spLocks noGrp="1"/>
          </p:cNvSpPr>
          <p:nvPr>
            <p:ph type="sldNum" sz="quarter" idx="12"/>
          </p:nvPr>
        </p:nvSpPr>
        <p:spPr/>
        <p:txBody>
          <a:bodyPr/>
          <a:lstStyle>
            <a:lvl1pPr>
              <a:defRPr/>
            </a:lvl1pPr>
          </a:lstStyle>
          <a:p>
            <a:pPr>
              <a:defRPr/>
            </a:pPr>
            <a:fld id="{0A73A938-7685-48C2-97C5-DFA31B793FE0}" type="slidenum">
              <a:rPr lang="et-EE" altLang="et-EE"/>
              <a:pPr>
                <a:defRPr/>
              </a:pPr>
              <a:t>‹#›</a:t>
            </a:fld>
            <a:endParaRPr lang="et-EE" altLang="et-EE"/>
          </a:p>
        </p:txBody>
      </p:sp>
    </p:spTree>
    <p:extLst>
      <p:ext uri="{BB962C8B-B14F-4D97-AF65-F5344CB8AC3E}">
        <p14:creationId xmlns:p14="http://schemas.microsoft.com/office/powerpoint/2010/main" val="226658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57EB3F2-5DDA-4AC9-83EA-F33C2C44B47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t-EE"/>
              <a:t>Click to edit Master title style</a:t>
            </a:r>
            <a:endParaRPr lang="et-EE" altLang="et-EE"/>
          </a:p>
        </p:txBody>
      </p:sp>
      <p:sp>
        <p:nvSpPr>
          <p:cNvPr id="1027" name="Text Placeholder 2">
            <a:extLst>
              <a:ext uri="{FF2B5EF4-FFF2-40B4-BE49-F238E27FC236}">
                <a16:creationId xmlns:a16="http://schemas.microsoft.com/office/drawing/2014/main" id="{34AFC115-B4B0-49D6-B89B-FB5F73BDB1A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a:t>Click to edit Master text styles</a:t>
            </a:r>
          </a:p>
          <a:p>
            <a:pPr lvl="1"/>
            <a:r>
              <a:rPr lang="en-US" altLang="et-EE"/>
              <a:t>Second level</a:t>
            </a:r>
          </a:p>
          <a:p>
            <a:pPr lvl="2"/>
            <a:r>
              <a:rPr lang="en-US" altLang="et-EE"/>
              <a:t>Third level</a:t>
            </a:r>
          </a:p>
          <a:p>
            <a:pPr lvl="3"/>
            <a:r>
              <a:rPr lang="en-US" altLang="et-EE"/>
              <a:t>Fourth level</a:t>
            </a:r>
          </a:p>
          <a:p>
            <a:pPr lvl="4"/>
            <a:r>
              <a:rPr lang="en-US" altLang="et-EE"/>
              <a:t>Fifth level</a:t>
            </a:r>
            <a:endParaRPr lang="et-EE" altLang="et-EE"/>
          </a:p>
        </p:txBody>
      </p:sp>
      <p:sp>
        <p:nvSpPr>
          <p:cNvPr id="4" name="Date Placeholder 3">
            <a:extLst>
              <a:ext uri="{FF2B5EF4-FFF2-40B4-BE49-F238E27FC236}">
                <a16:creationId xmlns:a16="http://schemas.microsoft.com/office/drawing/2014/main" id="{465E9672-9D5F-44DD-A47E-6F820BD806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FE87DC8-3AB8-4F31-96BF-92170DBC575D}" type="datetimeFigureOut">
              <a:rPr lang="et-EE"/>
              <a:pPr>
                <a:defRPr/>
              </a:pPr>
              <a:t>31.03.2025</a:t>
            </a:fld>
            <a:endParaRPr lang="et-EE"/>
          </a:p>
        </p:txBody>
      </p:sp>
      <p:sp>
        <p:nvSpPr>
          <p:cNvPr id="5" name="Footer Placeholder 4">
            <a:extLst>
              <a:ext uri="{FF2B5EF4-FFF2-40B4-BE49-F238E27FC236}">
                <a16:creationId xmlns:a16="http://schemas.microsoft.com/office/drawing/2014/main" id="{40171CDB-7DB4-4986-BD3C-D6671834DB0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t-EE"/>
          </a:p>
        </p:txBody>
      </p:sp>
      <p:sp>
        <p:nvSpPr>
          <p:cNvPr id="6" name="Slide Number Placeholder 5">
            <a:extLst>
              <a:ext uri="{FF2B5EF4-FFF2-40B4-BE49-F238E27FC236}">
                <a16:creationId xmlns:a16="http://schemas.microsoft.com/office/drawing/2014/main" id="{A429F010-9A57-4B41-BC42-B3C2861CC80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92A62639-9676-41AE-82A5-336878B24402}" type="slidenum">
              <a:rPr lang="et-EE" altLang="et-EE"/>
              <a:pPr>
                <a:defRPr/>
              </a:pPr>
              <a:t>‹#›</a:t>
            </a:fld>
            <a:endParaRPr lang="et-EE" alt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isu kohatäide 2">
            <a:extLst>
              <a:ext uri="{FF2B5EF4-FFF2-40B4-BE49-F238E27FC236}">
                <a16:creationId xmlns:a16="http://schemas.microsoft.com/office/drawing/2014/main" id="{1AE0A921-4554-4F7C-87D4-2CE1E3599E1F}"/>
              </a:ext>
            </a:extLst>
          </p:cNvPr>
          <p:cNvSpPr>
            <a:spLocks noGrp="1"/>
          </p:cNvSpPr>
          <p:nvPr>
            <p:ph idx="1"/>
          </p:nvPr>
        </p:nvSpPr>
        <p:spPr>
          <a:xfrm>
            <a:off x="457200" y="1052736"/>
            <a:ext cx="8229600" cy="5328592"/>
          </a:xfrm>
        </p:spPr>
        <p:txBody>
          <a:bodyPr/>
          <a:lstStyle/>
          <a:p>
            <a:pPr marL="0" indent="0">
              <a:buFont typeface="Arial" panose="020B0604020202020204" pitchFamily="34" charset="0"/>
              <a:buNone/>
            </a:pPr>
            <a:endParaRPr lang="et-EE" altLang="et-EE" dirty="0"/>
          </a:p>
          <a:p>
            <a:pPr marL="0" indent="0">
              <a:buFont typeface="Arial" panose="020B0604020202020204" pitchFamily="34" charset="0"/>
              <a:buNone/>
            </a:pPr>
            <a:endParaRPr lang="et-EE" altLang="et-EE" dirty="0"/>
          </a:p>
          <a:p>
            <a:pPr marL="0" indent="0" algn="ctr">
              <a:buFont typeface="Arial" panose="020B0604020202020204" pitchFamily="34" charset="0"/>
              <a:buNone/>
            </a:pPr>
            <a:r>
              <a:rPr lang="et-EE" altLang="et-EE" sz="4800" b="1" dirty="0"/>
              <a:t>RAKVERE LINNA 2025.aasta</a:t>
            </a:r>
          </a:p>
          <a:p>
            <a:pPr marL="0" indent="0" algn="ctr">
              <a:buFont typeface="Arial" panose="020B0604020202020204" pitchFamily="34" charset="0"/>
              <a:buNone/>
            </a:pPr>
            <a:r>
              <a:rPr lang="et-EE" altLang="et-EE" sz="4800" b="1" dirty="0"/>
              <a:t>EELARVE </a:t>
            </a:r>
          </a:p>
          <a:p>
            <a:pPr marL="0" indent="0" algn="ctr">
              <a:buFont typeface="Arial" panose="020B0604020202020204" pitchFamily="34" charset="0"/>
              <a:buNone/>
            </a:pPr>
            <a:endParaRPr lang="et-EE" altLang="et-EE" sz="2400" dirty="0"/>
          </a:p>
          <a:p>
            <a:pPr marL="0" indent="0" algn="ctr">
              <a:buFont typeface="Arial" panose="020B0604020202020204" pitchFamily="34" charset="0"/>
              <a:buNone/>
            </a:pPr>
            <a:r>
              <a:rPr lang="et-EE" altLang="et-EE" sz="2400" dirty="0"/>
              <a:t>Triin Varek</a:t>
            </a:r>
          </a:p>
          <a:p>
            <a:pPr marL="0" indent="0" algn="ctr">
              <a:buFont typeface="Arial" panose="020B0604020202020204" pitchFamily="34" charset="0"/>
              <a:buNone/>
            </a:pPr>
            <a:r>
              <a:rPr lang="et-EE" altLang="et-EE" sz="2400" dirty="0"/>
              <a:t>linnapea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2025 põhitegevuse kulude jaotus valdkondade vahel</a:t>
            </a:r>
          </a:p>
        </p:txBody>
      </p:sp>
      <p:sp>
        <p:nvSpPr>
          <p:cNvPr id="9" name="Content Placeholder 8">
            <a:extLst>
              <a:ext uri="{FF2B5EF4-FFF2-40B4-BE49-F238E27FC236}">
                <a16:creationId xmlns:a16="http://schemas.microsoft.com/office/drawing/2014/main" id="{3AC45D7E-F622-4B21-8090-E49608FAE895}"/>
              </a:ext>
            </a:extLst>
          </p:cNvPr>
          <p:cNvSpPr>
            <a:spLocks noGrp="1"/>
          </p:cNvSpPr>
          <p:nvPr>
            <p:ph idx="1"/>
          </p:nvPr>
        </p:nvSpPr>
        <p:spPr>
          <a:xfrm>
            <a:off x="457199" y="1628800"/>
            <a:ext cx="8229600" cy="4525963"/>
          </a:xfrm>
        </p:spPr>
        <p:txBody>
          <a:bodyPr/>
          <a:lstStyle/>
          <a:p>
            <a:endParaRPr lang="et-EE" dirty="0"/>
          </a:p>
          <a:p>
            <a:endParaRPr lang="et-EE" dirty="0"/>
          </a:p>
          <a:p>
            <a:endParaRPr lang="et-EE" dirty="0"/>
          </a:p>
        </p:txBody>
      </p:sp>
      <p:graphicFrame>
        <p:nvGraphicFramePr>
          <p:cNvPr id="3" name="Diagramm 2">
            <a:extLst>
              <a:ext uri="{FF2B5EF4-FFF2-40B4-BE49-F238E27FC236}">
                <a16:creationId xmlns:a16="http://schemas.microsoft.com/office/drawing/2014/main" id="{BEB7E950-468F-4617-8908-09EB071EA1E6}"/>
              </a:ext>
            </a:extLst>
          </p:cNvPr>
          <p:cNvGraphicFramePr>
            <a:graphicFrameLocks/>
          </p:cNvGraphicFramePr>
          <p:nvPr>
            <p:extLst>
              <p:ext uri="{D42A27DB-BD31-4B8C-83A1-F6EECF244321}">
                <p14:modId xmlns:p14="http://schemas.microsoft.com/office/powerpoint/2010/main" val="2649658548"/>
              </p:ext>
            </p:extLst>
          </p:nvPr>
        </p:nvGraphicFramePr>
        <p:xfrm>
          <a:off x="1274127" y="1718310"/>
          <a:ext cx="7412672" cy="47350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8107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840760" cy="1066130"/>
          </a:xfrm>
        </p:spPr>
        <p:txBody>
          <a:bodyPr/>
          <a:lstStyle/>
          <a:p>
            <a:pPr algn="l"/>
            <a:r>
              <a:rPr lang="et-EE" sz="3600" dirty="0"/>
              <a:t>Rakvere linna 2025.a eelarve investeeringud 20,8 miljonit eurot</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187624" y="1600200"/>
            <a:ext cx="7499176" cy="4983162"/>
          </a:xfrm>
        </p:spPr>
        <p:txBody>
          <a:bodyPr/>
          <a:lstStyle/>
          <a:p>
            <a:pPr marL="0" indent="0">
              <a:buNone/>
            </a:pPr>
            <a:r>
              <a:rPr lang="et-EE" sz="1800" dirty="0"/>
              <a:t>2.1.2 Linnavalitsus					1 200 000 eurot</a:t>
            </a:r>
          </a:p>
          <a:p>
            <a:pPr marL="0" indent="0">
              <a:buNone/>
            </a:pPr>
            <a:r>
              <a:rPr lang="et-EE" sz="1800" dirty="0"/>
              <a:t>2.3.2 Sõidu- ja kõnniteede ehitus ja remont		2 326 672 eurot</a:t>
            </a:r>
          </a:p>
          <a:p>
            <a:pPr marL="0" indent="0">
              <a:buNone/>
            </a:pPr>
            <a:r>
              <a:rPr lang="et-EE" sz="1800" dirty="0"/>
              <a:t>2.3.4 Pika tänava arendamine			     	     50 000 eurot</a:t>
            </a:r>
          </a:p>
          <a:p>
            <a:pPr marL="0" indent="0">
              <a:buNone/>
            </a:pPr>
            <a:r>
              <a:rPr lang="et-EE" sz="1800" dirty="0"/>
              <a:t>2.3.8 Planeerimine ja projekteerimine (kaasav eelarve)	     30 000 eurot</a:t>
            </a:r>
          </a:p>
          <a:p>
            <a:pPr marL="0" indent="0">
              <a:buNone/>
            </a:pPr>
            <a:r>
              <a:rPr lang="et-EE" sz="1800" dirty="0"/>
              <a:t>2.4.6 Heakorra inventar ja keskkonna parendamine	   100 000 eurot</a:t>
            </a:r>
          </a:p>
          <a:p>
            <a:pPr marL="0" indent="0">
              <a:buNone/>
            </a:pPr>
            <a:r>
              <a:rPr lang="et-EE" sz="1800" dirty="0"/>
              <a:t>2.5.3 Tänavavalgustuse hooldus ja remont		   300 000 eurot</a:t>
            </a:r>
          </a:p>
          <a:p>
            <a:pPr marL="0" indent="0">
              <a:buNone/>
            </a:pPr>
            <a:r>
              <a:rPr lang="et-EE" sz="1800" dirty="0"/>
              <a:t>2.6.1 Üldhaigla teenused				     38 000 eurot</a:t>
            </a:r>
          </a:p>
          <a:p>
            <a:pPr marL="0" indent="0">
              <a:buNone/>
            </a:pPr>
            <a:r>
              <a:rPr lang="et-EE" sz="1800" dirty="0"/>
              <a:t>2.7.2 Spordikeskus					   100 000 eurot</a:t>
            </a:r>
          </a:p>
          <a:p>
            <a:pPr marL="0" indent="0">
              <a:buNone/>
            </a:pPr>
            <a:r>
              <a:rPr lang="et-EE" sz="1800" dirty="0"/>
              <a:t>2.7.4 Jalgpallihall					4 500 000 eurot</a:t>
            </a:r>
          </a:p>
          <a:p>
            <a:pPr marL="0" indent="0">
              <a:buNone/>
            </a:pPr>
            <a:r>
              <a:rPr lang="et-EE" sz="1800" dirty="0"/>
              <a:t>2.7.13 Arvo Pärdile pühendatud muusikamaja Ukuaru        12 000 000 eurot</a:t>
            </a:r>
          </a:p>
          <a:p>
            <a:pPr marL="0" indent="0">
              <a:buNone/>
            </a:pPr>
            <a:r>
              <a:rPr lang="et-EE" sz="1800" dirty="0"/>
              <a:t>2.7.15 Religiooni- ja muud ühiskonnateenused	                      10 000 eurot</a:t>
            </a:r>
          </a:p>
          <a:p>
            <a:pPr marL="0" indent="0">
              <a:buNone/>
            </a:pPr>
            <a:r>
              <a:rPr lang="et-EE" sz="1800" dirty="0"/>
              <a:t>2.8.8 Hariduse haldus				   130 000 eurot</a:t>
            </a:r>
          </a:p>
          <a:p>
            <a:pPr marL="0" indent="0">
              <a:buNone/>
            </a:pPr>
            <a:endParaRPr lang="et-EE" sz="2000" dirty="0">
              <a:solidFill>
                <a:srgbClr val="00B050"/>
              </a:solidFill>
            </a:endParaRPr>
          </a:p>
          <a:p>
            <a:endParaRPr lang="et-EE" dirty="0"/>
          </a:p>
        </p:txBody>
      </p:sp>
    </p:spTree>
    <p:extLst>
      <p:ext uri="{BB962C8B-B14F-4D97-AF65-F5344CB8AC3E}">
        <p14:creationId xmlns:p14="http://schemas.microsoft.com/office/powerpoint/2010/main" val="302719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A7B2C8E-0E41-479B-AADB-D32A492E3715}"/>
              </a:ext>
            </a:extLst>
          </p:cNvPr>
          <p:cNvSpPr>
            <a:spLocks noGrp="1"/>
          </p:cNvSpPr>
          <p:nvPr>
            <p:ph type="title"/>
          </p:nvPr>
        </p:nvSpPr>
        <p:spPr>
          <a:xfrm>
            <a:off x="1763688" y="274638"/>
            <a:ext cx="6923112" cy="1143000"/>
          </a:xfrm>
        </p:spPr>
        <p:txBody>
          <a:bodyPr/>
          <a:lstStyle/>
          <a:p>
            <a:pPr algn="l"/>
            <a:r>
              <a:rPr lang="et-EE" sz="4000" dirty="0"/>
              <a:t>2025 investeeringute jaotus valdkondade vahel</a:t>
            </a:r>
          </a:p>
        </p:txBody>
      </p:sp>
      <p:graphicFrame>
        <p:nvGraphicFramePr>
          <p:cNvPr id="5" name="Diagramm 4">
            <a:extLst>
              <a:ext uri="{FF2B5EF4-FFF2-40B4-BE49-F238E27FC236}">
                <a16:creationId xmlns:a16="http://schemas.microsoft.com/office/drawing/2014/main" id="{307538AB-E0F4-4848-9EEB-779D498CD1DE}"/>
              </a:ext>
            </a:extLst>
          </p:cNvPr>
          <p:cNvGraphicFramePr>
            <a:graphicFrameLocks noGrp="1"/>
          </p:cNvGraphicFramePr>
          <p:nvPr>
            <p:ph idx="1"/>
            <p:extLst>
              <p:ext uri="{D42A27DB-BD31-4B8C-83A1-F6EECF244321}">
                <p14:modId xmlns:p14="http://schemas.microsoft.com/office/powerpoint/2010/main" val="168660145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m 4">
            <a:extLst>
              <a:ext uri="{FF2B5EF4-FFF2-40B4-BE49-F238E27FC236}">
                <a16:creationId xmlns:a16="http://schemas.microsoft.com/office/drawing/2014/main" id="{307538AB-E0F4-4848-9EEB-779D498CD1DE}"/>
              </a:ext>
            </a:extLst>
          </p:cNvPr>
          <p:cNvGraphicFramePr>
            <a:graphicFrameLocks/>
          </p:cNvGraphicFramePr>
          <p:nvPr>
            <p:extLst>
              <p:ext uri="{D42A27DB-BD31-4B8C-83A1-F6EECF244321}">
                <p14:modId xmlns:p14="http://schemas.microsoft.com/office/powerpoint/2010/main" val="2229772060"/>
              </p:ext>
            </p:extLst>
          </p:nvPr>
        </p:nvGraphicFramePr>
        <p:xfrm>
          <a:off x="457200" y="1556792"/>
          <a:ext cx="8291263" cy="45693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2363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E31DE2E-7101-4D22-A63A-1BA63A5E6EF0}"/>
              </a:ext>
            </a:extLst>
          </p:cNvPr>
          <p:cNvSpPr>
            <a:spLocks noGrp="1"/>
          </p:cNvSpPr>
          <p:nvPr>
            <p:ph type="title"/>
          </p:nvPr>
        </p:nvSpPr>
        <p:spPr>
          <a:xfrm>
            <a:off x="1763688" y="274638"/>
            <a:ext cx="6264696" cy="1066130"/>
          </a:xfrm>
        </p:spPr>
        <p:txBody>
          <a:bodyPr/>
          <a:lstStyle/>
          <a:p>
            <a:pPr algn="l"/>
            <a:r>
              <a:rPr lang="et-EE" sz="3600" dirty="0"/>
              <a:t>Rakvere linna 2025.a eelarve</a:t>
            </a:r>
          </a:p>
        </p:txBody>
      </p:sp>
      <p:sp>
        <p:nvSpPr>
          <p:cNvPr id="3" name="Sisu kohatäide 2">
            <a:extLst>
              <a:ext uri="{FF2B5EF4-FFF2-40B4-BE49-F238E27FC236}">
                <a16:creationId xmlns:a16="http://schemas.microsoft.com/office/drawing/2014/main" id="{D9604BF3-AE17-4EC4-9BC7-429396DDDFE9}"/>
              </a:ext>
            </a:extLst>
          </p:cNvPr>
          <p:cNvSpPr>
            <a:spLocks noGrp="1"/>
          </p:cNvSpPr>
          <p:nvPr>
            <p:ph idx="1"/>
          </p:nvPr>
        </p:nvSpPr>
        <p:spPr>
          <a:xfrm>
            <a:off x="1763688" y="1556792"/>
            <a:ext cx="6923112" cy="5026570"/>
          </a:xfrm>
        </p:spPr>
        <p:txBody>
          <a:bodyPr/>
          <a:lstStyle/>
          <a:p>
            <a:pPr marL="0" indent="0">
              <a:buNone/>
            </a:pPr>
            <a:r>
              <a:rPr lang="et-EE" sz="2000" dirty="0"/>
              <a:t>2025.a eelarve </a:t>
            </a:r>
            <a:r>
              <a:rPr lang="et-EE" sz="2000" b="1" dirty="0"/>
              <a:t>suurimad </a:t>
            </a:r>
            <a:r>
              <a:rPr lang="et-EE" sz="2000" dirty="0"/>
              <a:t>muudatused (sh nii vähenemine kui suurenemine), võrreldes 2024.aastaga:</a:t>
            </a:r>
          </a:p>
          <a:p>
            <a:pPr marL="0" indent="0">
              <a:buNone/>
            </a:pPr>
            <a:r>
              <a:rPr lang="et-EE" sz="2000" dirty="0"/>
              <a:t>2.1.2 Linnavalitsus			 </a:t>
            </a:r>
            <a:r>
              <a:rPr lang="et-EE" sz="2000" dirty="0">
                <a:solidFill>
                  <a:srgbClr val="00B050"/>
                </a:solidFill>
              </a:rPr>
              <a:t>1 128 000 eurot</a:t>
            </a:r>
          </a:p>
          <a:p>
            <a:pPr marL="0" indent="0">
              <a:buNone/>
            </a:pPr>
            <a:r>
              <a:rPr lang="et-EE" sz="2000" dirty="0"/>
              <a:t>2.1.5 Valitsussektori võla teenindamine	 </a:t>
            </a:r>
            <a:r>
              <a:rPr lang="et-EE" sz="2000" dirty="0">
                <a:solidFill>
                  <a:srgbClr val="FF0000"/>
                </a:solidFill>
              </a:rPr>
              <a:t>   150 000 eurot</a:t>
            </a:r>
          </a:p>
          <a:p>
            <a:pPr marL="0" indent="0">
              <a:buNone/>
            </a:pPr>
            <a:r>
              <a:rPr lang="et-EE" sz="2000" dirty="0"/>
              <a:t>2.3.2 Sõidu- ja kõnniteede ehitus ja remont	    </a:t>
            </a:r>
            <a:r>
              <a:rPr lang="et-EE" sz="2000" dirty="0">
                <a:solidFill>
                  <a:srgbClr val="FF0000"/>
                </a:solidFill>
              </a:rPr>
              <a:t>725 010 eurot</a:t>
            </a:r>
          </a:p>
          <a:p>
            <a:pPr marL="0" indent="0">
              <a:buNone/>
            </a:pPr>
            <a:r>
              <a:rPr lang="et-EE" sz="2000" dirty="0"/>
              <a:t>2.3.5 Transpordikorraldus</a:t>
            </a:r>
            <a:r>
              <a:rPr lang="et-EE" sz="2000" dirty="0">
                <a:solidFill>
                  <a:srgbClr val="FF0000"/>
                </a:solidFill>
              </a:rPr>
              <a:t>			    120 000 eurot</a:t>
            </a:r>
          </a:p>
          <a:p>
            <a:pPr marL="0" indent="0">
              <a:buNone/>
            </a:pPr>
            <a:r>
              <a:rPr lang="et-EE" sz="2000" dirty="0"/>
              <a:t>2.3.7 Reklaam				</a:t>
            </a:r>
            <a:r>
              <a:rPr lang="et-EE" sz="2000" dirty="0">
                <a:solidFill>
                  <a:srgbClr val="FF0000"/>
                </a:solidFill>
              </a:rPr>
              <a:t>      50 000 eurot</a:t>
            </a:r>
          </a:p>
          <a:p>
            <a:pPr marL="0" indent="0">
              <a:buNone/>
            </a:pPr>
            <a:r>
              <a:rPr lang="et-EE" sz="2000" dirty="0"/>
              <a:t>2.4.5 Heakord ja mänguväljakud	</a:t>
            </a:r>
            <a:r>
              <a:rPr lang="et-EE" sz="2000" dirty="0">
                <a:solidFill>
                  <a:srgbClr val="FF0000"/>
                </a:solidFill>
              </a:rPr>
              <a:t>	    320 000 eurot</a:t>
            </a:r>
          </a:p>
          <a:p>
            <a:pPr marL="0" indent="0">
              <a:buNone/>
            </a:pPr>
            <a:r>
              <a:rPr lang="et-EE" sz="2000" dirty="0"/>
              <a:t>2.5.6 Kalmistud</a:t>
            </a:r>
            <a:r>
              <a:rPr lang="et-EE" sz="2000" dirty="0">
                <a:solidFill>
                  <a:srgbClr val="FF0000"/>
                </a:solidFill>
              </a:rPr>
              <a:t>			        	    150 000 eurot</a:t>
            </a:r>
          </a:p>
          <a:p>
            <a:pPr marL="0" indent="0">
              <a:buNone/>
            </a:pPr>
            <a:r>
              <a:rPr lang="et-EE" sz="2000" dirty="0"/>
              <a:t>2.5.7 Hulkuvate loomadega seotud tegevused</a:t>
            </a:r>
            <a:r>
              <a:rPr lang="et-EE" sz="2000" dirty="0">
                <a:solidFill>
                  <a:srgbClr val="FF0000"/>
                </a:solidFill>
              </a:rPr>
              <a:t>    72 710 eurot</a:t>
            </a:r>
          </a:p>
          <a:p>
            <a:pPr marL="0" indent="0">
              <a:buNone/>
            </a:pPr>
            <a:r>
              <a:rPr lang="et-EE" sz="2000" dirty="0"/>
              <a:t>2.6.2 Rakvere esmatasandi tervisekeskus           </a:t>
            </a:r>
            <a:r>
              <a:rPr lang="et-EE" sz="2000" dirty="0">
                <a:solidFill>
                  <a:srgbClr val="FF0000"/>
                </a:solidFill>
              </a:rPr>
              <a:t>240 000 eurot</a:t>
            </a:r>
          </a:p>
          <a:p>
            <a:pPr marL="0" indent="0">
              <a:buNone/>
            </a:pPr>
            <a:r>
              <a:rPr lang="et-EE" sz="2000" dirty="0"/>
              <a:t>2.7.2 Rakvere Spordikeskus</a:t>
            </a:r>
            <a:r>
              <a:rPr lang="et-EE" sz="2000" dirty="0">
                <a:solidFill>
                  <a:srgbClr val="FF0000"/>
                </a:solidFill>
              </a:rPr>
              <a:t>	                    129 000 eurot</a:t>
            </a:r>
          </a:p>
          <a:p>
            <a:pPr marL="0" indent="0">
              <a:buNone/>
            </a:pPr>
            <a:endParaRPr lang="et-EE" sz="2000" dirty="0">
              <a:solidFill>
                <a:srgbClr val="FF0000"/>
              </a:solidFill>
            </a:endParaRPr>
          </a:p>
          <a:p>
            <a:pPr marL="0" indent="0">
              <a:buNone/>
            </a:pPr>
            <a:endParaRPr lang="et-EE" sz="2000" dirty="0">
              <a:solidFill>
                <a:srgbClr val="FF0000"/>
              </a:solidFill>
            </a:endParaRPr>
          </a:p>
          <a:p>
            <a:endParaRPr lang="et-EE" dirty="0"/>
          </a:p>
        </p:txBody>
      </p:sp>
    </p:spTree>
    <p:extLst>
      <p:ext uri="{BB962C8B-B14F-4D97-AF65-F5344CB8AC3E}">
        <p14:creationId xmlns:p14="http://schemas.microsoft.com/office/powerpoint/2010/main" val="1995681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7B53B8A-C5EB-4441-87B5-F9EE92368306}"/>
              </a:ext>
            </a:extLst>
          </p:cNvPr>
          <p:cNvSpPr>
            <a:spLocks noGrp="1"/>
          </p:cNvSpPr>
          <p:nvPr>
            <p:ph type="title"/>
          </p:nvPr>
        </p:nvSpPr>
        <p:spPr>
          <a:xfrm>
            <a:off x="1979712" y="476672"/>
            <a:ext cx="6707088" cy="864096"/>
          </a:xfrm>
        </p:spPr>
        <p:txBody>
          <a:bodyPr/>
          <a:lstStyle/>
          <a:p>
            <a:pPr algn="l"/>
            <a:r>
              <a:rPr lang="et-EE" sz="3600" dirty="0"/>
              <a:t>Rakvere linna 2025.a eelarve</a:t>
            </a:r>
          </a:p>
        </p:txBody>
      </p:sp>
      <p:sp>
        <p:nvSpPr>
          <p:cNvPr id="3" name="Sisu kohatäide 2">
            <a:extLst>
              <a:ext uri="{FF2B5EF4-FFF2-40B4-BE49-F238E27FC236}">
                <a16:creationId xmlns:a16="http://schemas.microsoft.com/office/drawing/2014/main" id="{59D0131F-6C56-435F-AE6E-0A8504F76275}"/>
              </a:ext>
            </a:extLst>
          </p:cNvPr>
          <p:cNvSpPr>
            <a:spLocks noGrp="1"/>
          </p:cNvSpPr>
          <p:nvPr>
            <p:ph idx="1"/>
          </p:nvPr>
        </p:nvSpPr>
        <p:spPr>
          <a:xfrm>
            <a:off x="1691680" y="1772816"/>
            <a:ext cx="6995120" cy="4680520"/>
          </a:xfrm>
        </p:spPr>
        <p:txBody>
          <a:bodyPr/>
          <a:lstStyle/>
          <a:p>
            <a:pPr marL="0" indent="0">
              <a:buNone/>
            </a:pPr>
            <a:r>
              <a:rPr lang="et-EE" sz="2000" dirty="0"/>
              <a:t>2.7.4 Jalgpallihall				</a:t>
            </a:r>
            <a:r>
              <a:rPr lang="et-EE" sz="2000" dirty="0">
                <a:solidFill>
                  <a:srgbClr val="00B050"/>
                </a:solidFill>
              </a:rPr>
              <a:t>          2 378 794 eurot</a:t>
            </a:r>
          </a:p>
          <a:p>
            <a:pPr marL="0" indent="0">
              <a:buNone/>
            </a:pPr>
            <a:r>
              <a:rPr lang="et-EE" sz="2000" dirty="0"/>
              <a:t>2.7.9 Lääne-Virumaa Keskraamatukogu</a:t>
            </a:r>
            <a:r>
              <a:rPr lang="et-EE" sz="2000" dirty="0">
                <a:solidFill>
                  <a:srgbClr val="00B050"/>
                </a:solidFill>
              </a:rPr>
              <a:t>	               </a:t>
            </a:r>
            <a:r>
              <a:rPr lang="et-EE" sz="2000" dirty="0">
                <a:solidFill>
                  <a:srgbClr val="FF0000"/>
                </a:solidFill>
              </a:rPr>
              <a:t>46 535 eurot</a:t>
            </a:r>
          </a:p>
          <a:p>
            <a:pPr marL="0" indent="0">
              <a:buNone/>
            </a:pPr>
            <a:r>
              <a:rPr lang="et-EE" sz="2000" dirty="0"/>
              <a:t>2.7.13 Arvo Pärdile pühendatud muusikamaja Ukuaru</a:t>
            </a:r>
          </a:p>
          <a:p>
            <a:pPr marL="0" indent="0">
              <a:buNone/>
            </a:pPr>
            <a:r>
              <a:rPr lang="et-EE" sz="2000" dirty="0"/>
              <a:t>					</a:t>
            </a:r>
            <a:r>
              <a:rPr lang="et-EE" sz="2000" dirty="0">
                <a:solidFill>
                  <a:srgbClr val="00B050"/>
                </a:solidFill>
              </a:rPr>
              <a:t>          2 055 000 eurot</a:t>
            </a:r>
          </a:p>
          <a:p>
            <a:pPr marL="0" indent="0">
              <a:buNone/>
            </a:pPr>
            <a:r>
              <a:rPr lang="et-EE" sz="2000" dirty="0"/>
              <a:t>2.8.1.2 Lasteaia ost muud residendid </a:t>
            </a:r>
            <a:r>
              <a:rPr lang="et-EE" sz="1600" dirty="0"/>
              <a:t>(eralasteaedadelt) </a:t>
            </a:r>
            <a:r>
              <a:rPr lang="et-EE" sz="2000" dirty="0"/>
              <a:t> </a:t>
            </a:r>
            <a:r>
              <a:rPr lang="et-EE" sz="2000" dirty="0">
                <a:solidFill>
                  <a:srgbClr val="00B050"/>
                </a:solidFill>
              </a:rPr>
              <a:t>46 920 eurot</a:t>
            </a:r>
          </a:p>
          <a:p>
            <a:pPr marL="0" indent="0">
              <a:buNone/>
            </a:pPr>
            <a:r>
              <a:rPr lang="et-EE" sz="2000" dirty="0"/>
              <a:t>2.8.3 Rakvere Muusikakool		</a:t>
            </a:r>
            <a:r>
              <a:rPr lang="et-EE" sz="2000" dirty="0">
                <a:solidFill>
                  <a:srgbClr val="FF0000"/>
                </a:solidFill>
              </a:rPr>
              <a:t>             194 769 eurot</a:t>
            </a:r>
          </a:p>
          <a:p>
            <a:pPr marL="0" indent="0">
              <a:buNone/>
            </a:pPr>
            <a:r>
              <a:rPr lang="et-EE" sz="2000" dirty="0"/>
              <a:t>2.8.9 Hariduse üldkulu		  	   </a:t>
            </a:r>
            <a:r>
              <a:rPr lang="et-EE" sz="2000" dirty="0">
                <a:solidFill>
                  <a:srgbClr val="FF0000"/>
                </a:solidFill>
              </a:rPr>
              <a:t>            75 120 eurot</a:t>
            </a:r>
          </a:p>
          <a:p>
            <a:pPr marL="0" indent="0">
              <a:buNone/>
            </a:pPr>
            <a:r>
              <a:rPr lang="et-EE" sz="2000" dirty="0"/>
              <a:t>2.9.6 Hooldekodud eakatele</a:t>
            </a:r>
            <a:r>
              <a:rPr lang="et-EE" sz="2000" dirty="0">
                <a:solidFill>
                  <a:srgbClr val="FF0000"/>
                </a:solidFill>
              </a:rPr>
              <a:t>		              </a:t>
            </a:r>
            <a:r>
              <a:rPr lang="et-EE" sz="2000" dirty="0">
                <a:solidFill>
                  <a:srgbClr val="00B050"/>
                </a:solidFill>
              </a:rPr>
              <a:t> 62 078 eurot</a:t>
            </a:r>
          </a:p>
          <a:p>
            <a:pPr marL="0" indent="0">
              <a:buNone/>
            </a:pPr>
            <a:r>
              <a:rPr lang="et-EE" sz="2000" dirty="0"/>
              <a:t>2.9.11 Asenduskoduteenus</a:t>
            </a:r>
            <a:r>
              <a:rPr lang="et-EE" sz="2000" dirty="0">
                <a:solidFill>
                  <a:srgbClr val="00B050"/>
                </a:solidFill>
              </a:rPr>
              <a:t>		               50 545 eurot</a:t>
            </a:r>
          </a:p>
          <a:p>
            <a:pPr marL="0" indent="0">
              <a:buNone/>
            </a:pPr>
            <a:r>
              <a:rPr lang="et-EE" sz="2000" dirty="0"/>
              <a:t>2.9.27 Sotsiaalosakonna halduskulu</a:t>
            </a:r>
            <a:r>
              <a:rPr lang="et-EE" sz="2000" dirty="0">
                <a:solidFill>
                  <a:srgbClr val="00B050"/>
                </a:solidFill>
              </a:rPr>
              <a:t>	               </a:t>
            </a:r>
            <a:r>
              <a:rPr lang="et-EE" sz="2000" dirty="0">
                <a:solidFill>
                  <a:srgbClr val="FF0000"/>
                </a:solidFill>
              </a:rPr>
              <a:t>59 003 eurot</a:t>
            </a:r>
          </a:p>
          <a:p>
            <a:pPr marL="0" indent="0">
              <a:buNone/>
            </a:pPr>
            <a:r>
              <a:rPr lang="et-EE" sz="2000" dirty="0"/>
              <a:t>2.9.29 Linnavalitsuse sotsiaalvaldkonna projektid</a:t>
            </a:r>
            <a:r>
              <a:rPr lang="et-EE" sz="2000" dirty="0">
                <a:solidFill>
                  <a:srgbClr val="00B050"/>
                </a:solidFill>
              </a:rPr>
              <a:t>       </a:t>
            </a:r>
            <a:r>
              <a:rPr lang="et-EE" sz="2000" dirty="0">
                <a:solidFill>
                  <a:srgbClr val="FF0000"/>
                </a:solidFill>
              </a:rPr>
              <a:t>70 763 eurot</a:t>
            </a:r>
          </a:p>
          <a:p>
            <a:pPr marL="0" indent="0">
              <a:buNone/>
            </a:pPr>
            <a:endParaRPr lang="et-EE" sz="2000" dirty="0">
              <a:solidFill>
                <a:srgbClr val="00B050"/>
              </a:solidFill>
            </a:endParaRPr>
          </a:p>
          <a:p>
            <a:pPr marL="0" indent="0">
              <a:buNone/>
            </a:pPr>
            <a:endParaRPr lang="et-EE" sz="2000" dirty="0"/>
          </a:p>
        </p:txBody>
      </p:sp>
    </p:spTree>
    <p:extLst>
      <p:ext uri="{BB962C8B-B14F-4D97-AF65-F5344CB8AC3E}">
        <p14:creationId xmlns:p14="http://schemas.microsoft.com/office/powerpoint/2010/main" val="3509361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01396C6-7460-4205-99E6-A148CB9402D2}"/>
              </a:ext>
            </a:extLst>
          </p:cNvPr>
          <p:cNvSpPr>
            <a:spLocks noGrp="1"/>
          </p:cNvSpPr>
          <p:nvPr>
            <p:ph type="title"/>
          </p:nvPr>
        </p:nvSpPr>
        <p:spPr>
          <a:xfrm>
            <a:off x="1907704" y="260648"/>
            <a:ext cx="6779096" cy="864096"/>
          </a:xfrm>
        </p:spPr>
        <p:txBody>
          <a:bodyPr/>
          <a:lstStyle/>
          <a:p>
            <a:pPr algn="l"/>
            <a:r>
              <a:rPr lang="et-EE" sz="4000" dirty="0"/>
              <a:t>Laenukohustused</a:t>
            </a:r>
            <a:endParaRPr lang="et-EE" dirty="0"/>
          </a:p>
        </p:txBody>
      </p:sp>
      <p:sp>
        <p:nvSpPr>
          <p:cNvPr id="3" name="Sisu kohatäide 2">
            <a:extLst>
              <a:ext uri="{FF2B5EF4-FFF2-40B4-BE49-F238E27FC236}">
                <a16:creationId xmlns:a16="http://schemas.microsoft.com/office/drawing/2014/main" id="{370027F3-D4B5-4130-8269-0AC849CE4F14}"/>
              </a:ext>
            </a:extLst>
          </p:cNvPr>
          <p:cNvSpPr>
            <a:spLocks noGrp="1"/>
          </p:cNvSpPr>
          <p:nvPr>
            <p:ph idx="1"/>
          </p:nvPr>
        </p:nvSpPr>
        <p:spPr>
          <a:xfrm>
            <a:off x="457200" y="1600200"/>
            <a:ext cx="8229600" cy="5257800"/>
          </a:xfrm>
        </p:spPr>
        <p:txBody>
          <a:bodyPr/>
          <a:lstStyle/>
          <a:p>
            <a:pPr marL="0" indent="0">
              <a:buNone/>
            </a:pPr>
            <a:r>
              <a:rPr lang="et-EE" sz="2000" dirty="0"/>
              <a:t>Laenude põhiosa tagasimakseteks on planeeritud 2025.a 1,8 miljonit eurot. 2025.aastal on eelarvestatud laenu summa 8,65 miljonit eurot, mille abil tagatakse omafinantseering alljärgnevatele objektidele:</a:t>
            </a:r>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indent="0">
              <a:buNone/>
            </a:pPr>
            <a:endParaRPr lang="et-EE" sz="2000" dirty="0"/>
          </a:p>
          <a:p>
            <a:pPr marL="0" lvl="0" indent="0" algn="just">
              <a:spcBef>
                <a:spcPts val="0"/>
              </a:spcBef>
              <a:buNone/>
            </a:pPr>
            <a:r>
              <a:rPr lang="et-EE" sz="1600" dirty="0">
                <a:solidFill>
                  <a:srgbClr val="FF0000"/>
                </a:solidFill>
                <a:effectLst/>
                <a:ea typeface="Times New Roman" panose="02020603050405020304" pitchFamily="18" charset="0"/>
              </a:rPr>
              <a:t>	</a:t>
            </a:r>
            <a:endParaRPr lang="et-EE" dirty="0"/>
          </a:p>
        </p:txBody>
      </p:sp>
      <p:graphicFrame>
        <p:nvGraphicFramePr>
          <p:cNvPr id="5" name="Tabel 4">
            <a:extLst>
              <a:ext uri="{FF2B5EF4-FFF2-40B4-BE49-F238E27FC236}">
                <a16:creationId xmlns:a16="http://schemas.microsoft.com/office/drawing/2014/main" id="{E72CE3B9-0EB3-502D-EB1B-7797DE6B7435}"/>
              </a:ext>
            </a:extLst>
          </p:cNvPr>
          <p:cNvGraphicFramePr>
            <a:graphicFrameLocks noGrp="1"/>
          </p:cNvGraphicFramePr>
          <p:nvPr>
            <p:extLst>
              <p:ext uri="{D42A27DB-BD31-4B8C-83A1-F6EECF244321}">
                <p14:modId xmlns:p14="http://schemas.microsoft.com/office/powerpoint/2010/main" val="3542793211"/>
              </p:ext>
            </p:extLst>
          </p:nvPr>
        </p:nvGraphicFramePr>
        <p:xfrm>
          <a:off x="1403648" y="2780929"/>
          <a:ext cx="7267384" cy="2376265"/>
        </p:xfrm>
        <a:graphic>
          <a:graphicData uri="http://schemas.openxmlformats.org/drawingml/2006/table">
            <a:tbl>
              <a:tblPr>
                <a:tableStyleId>{5C22544A-7EE6-4342-B048-85BDC9FD1C3A}</a:tableStyleId>
              </a:tblPr>
              <a:tblGrid>
                <a:gridCol w="1422973">
                  <a:extLst>
                    <a:ext uri="{9D8B030D-6E8A-4147-A177-3AD203B41FA5}">
                      <a16:colId xmlns:a16="http://schemas.microsoft.com/office/drawing/2014/main" val="3547565626"/>
                    </a:ext>
                  </a:extLst>
                </a:gridCol>
                <a:gridCol w="5844411">
                  <a:extLst>
                    <a:ext uri="{9D8B030D-6E8A-4147-A177-3AD203B41FA5}">
                      <a16:colId xmlns:a16="http://schemas.microsoft.com/office/drawing/2014/main" val="3516612616"/>
                    </a:ext>
                  </a:extLst>
                </a:gridCol>
              </a:tblGrid>
              <a:tr h="475253">
                <a:tc>
                  <a:txBody>
                    <a:bodyPr/>
                    <a:lstStyle/>
                    <a:p>
                      <a:pPr algn="r" fontAlgn="b"/>
                      <a:r>
                        <a:rPr lang="et-EE" sz="2000" b="0" i="0" u="none" strike="noStrike" dirty="0">
                          <a:solidFill>
                            <a:srgbClr val="000000"/>
                          </a:solidFill>
                          <a:effectLst/>
                          <a:latin typeface="Times New Roman" panose="02020603050405020304" pitchFamily="18" charset="0"/>
                        </a:rPr>
                        <a:t>4 500 000</a:t>
                      </a:r>
                    </a:p>
                  </a:txBody>
                  <a:tcPr marL="0" marR="0" marT="0" marB="0" anchor="b"/>
                </a:tc>
                <a:tc>
                  <a:txBody>
                    <a:bodyPr/>
                    <a:lstStyle/>
                    <a:p>
                      <a:pPr algn="l" fontAlgn="b"/>
                      <a:r>
                        <a:rPr lang="et-EE" sz="2000" b="0" i="0" u="none" strike="noStrike" dirty="0">
                          <a:solidFill>
                            <a:srgbClr val="000000"/>
                          </a:solidFill>
                          <a:effectLst/>
                          <a:latin typeface="Times New Roman" panose="02020603050405020304" pitchFamily="18" charset="0"/>
                        </a:rPr>
                        <a:t>  Jalgpallihalli omaosalus</a:t>
                      </a:r>
                    </a:p>
                  </a:txBody>
                  <a:tcPr marL="0" marR="0" marT="0" marB="0" anchor="b"/>
                </a:tc>
                <a:extLst>
                  <a:ext uri="{0D108BD9-81ED-4DB2-BD59-A6C34878D82A}">
                    <a16:rowId xmlns:a16="http://schemas.microsoft.com/office/drawing/2014/main" val="2978631536"/>
                  </a:ext>
                </a:extLst>
              </a:tr>
              <a:tr h="475253">
                <a:tc>
                  <a:txBody>
                    <a:bodyPr/>
                    <a:lstStyle/>
                    <a:p>
                      <a:pPr algn="r" fontAlgn="b"/>
                      <a:r>
                        <a:rPr lang="et-EE" sz="2000" b="0" i="0" u="none" strike="noStrike">
                          <a:solidFill>
                            <a:srgbClr val="000000"/>
                          </a:solidFill>
                          <a:effectLst/>
                          <a:latin typeface="Times New Roman" panose="02020603050405020304" pitchFamily="18" charset="0"/>
                        </a:rPr>
                        <a:t>2 000 000</a:t>
                      </a:r>
                    </a:p>
                  </a:txBody>
                  <a:tcPr marL="0" marR="0" marT="0" marB="0" anchor="b"/>
                </a:tc>
                <a:tc>
                  <a:txBody>
                    <a:bodyPr/>
                    <a:lstStyle/>
                    <a:p>
                      <a:pPr algn="l" fontAlgn="b"/>
                      <a:r>
                        <a:rPr lang="et-EE" sz="2000" b="0" i="0" u="none" strike="noStrike" dirty="0">
                          <a:solidFill>
                            <a:srgbClr val="000000"/>
                          </a:solidFill>
                          <a:effectLst/>
                          <a:latin typeface="Times New Roman" panose="02020603050405020304" pitchFamily="18" charset="0"/>
                        </a:rPr>
                        <a:t>  Sõiduteede ehitus: Rägavere tee, Vabaduse tn, Võidu tn</a:t>
                      </a:r>
                    </a:p>
                  </a:txBody>
                  <a:tcPr marL="0" marR="0" marT="0" marB="0" anchor="b"/>
                </a:tc>
                <a:extLst>
                  <a:ext uri="{0D108BD9-81ED-4DB2-BD59-A6C34878D82A}">
                    <a16:rowId xmlns:a16="http://schemas.microsoft.com/office/drawing/2014/main" val="1471318193"/>
                  </a:ext>
                </a:extLst>
              </a:tr>
              <a:tr h="475253">
                <a:tc>
                  <a:txBody>
                    <a:bodyPr/>
                    <a:lstStyle/>
                    <a:p>
                      <a:pPr algn="r" fontAlgn="b"/>
                      <a:r>
                        <a:rPr lang="et-EE" sz="2000" b="0" i="0" u="none" strike="noStrike">
                          <a:solidFill>
                            <a:srgbClr val="000000"/>
                          </a:solidFill>
                          <a:effectLst/>
                          <a:latin typeface="Times New Roman" panose="02020603050405020304" pitchFamily="18" charset="0"/>
                        </a:rPr>
                        <a:t>1 000 000</a:t>
                      </a:r>
                    </a:p>
                  </a:txBody>
                  <a:tcPr marL="0" marR="0" marT="0" marB="0" anchor="b"/>
                </a:tc>
                <a:tc>
                  <a:txBody>
                    <a:bodyPr/>
                    <a:lstStyle/>
                    <a:p>
                      <a:pPr algn="l" fontAlgn="b"/>
                      <a:r>
                        <a:rPr lang="fi-FI" sz="2000" b="0" i="0" u="none" strike="noStrike" dirty="0">
                          <a:solidFill>
                            <a:srgbClr val="000000"/>
                          </a:solidFill>
                          <a:effectLst/>
                          <a:latin typeface="Times New Roman" panose="02020603050405020304" pitchFamily="18" charset="0"/>
                        </a:rPr>
                        <a:t>  Arvo Pärdile pühendatud muusikamaja Ukuaru</a:t>
                      </a:r>
                    </a:p>
                  </a:txBody>
                  <a:tcPr marL="0" marR="0" marT="0" marB="0" anchor="b"/>
                </a:tc>
                <a:extLst>
                  <a:ext uri="{0D108BD9-81ED-4DB2-BD59-A6C34878D82A}">
                    <a16:rowId xmlns:a16="http://schemas.microsoft.com/office/drawing/2014/main" val="3750817869"/>
                  </a:ext>
                </a:extLst>
              </a:tr>
              <a:tr h="475253">
                <a:tc>
                  <a:txBody>
                    <a:bodyPr/>
                    <a:lstStyle/>
                    <a:p>
                      <a:pPr algn="r" fontAlgn="b"/>
                      <a:r>
                        <a:rPr lang="et-EE" sz="2000" b="0" i="0" u="none" strike="noStrike">
                          <a:solidFill>
                            <a:srgbClr val="000000"/>
                          </a:solidFill>
                          <a:effectLst/>
                          <a:latin typeface="Times New Roman" panose="02020603050405020304" pitchFamily="18" charset="0"/>
                        </a:rPr>
                        <a:t>800 000</a:t>
                      </a:r>
                    </a:p>
                  </a:txBody>
                  <a:tcPr marL="0" marR="0" marT="0" marB="0" anchor="b"/>
                </a:tc>
                <a:tc>
                  <a:txBody>
                    <a:bodyPr/>
                    <a:lstStyle/>
                    <a:p>
                      <a:pPr algn="l" fontAlgn="b"/>
                      <a:r>
                        <a:rPr lang="et-EE" sz="2000" b="0" i="0" u="none" strike="noStrike" dirty="0">
                          <a:solidFill>
                            <a:srgbClr val="000000"/>
                          </a:solidFill>
                          <a:effectLst/>
                          <a:latin typeface="Times New Roman" panose="02020603050405020304" pitchFamily="18" charset="0"/>
                        </a:rPr>
                        <a:t>  Lai 20 energiatõhususe omosalus</a:t>
                      </a:r>
                    </a:p>
                  </a:txBody>
                  <a:tcPr marL="0" marR="0" marT="0" marB="0" anchor="b"/>
                </a:tc>
                <a:extLst>
                  <a:ext uri="{0D108BD9-81ED-4DB2-BD59-A6C34878D82A}">
                    <a16:rowId xmlns:a16="http://schemas.microsoft.com/office/drawing/2014/main" val="676156428"/>
                  </a:ext>
                </a:extLst>
              </a:tr>
              <a:tr h="475253">
                <a:tc>
                  <a:txBody>
                    <a:bodyPr/>
                    <a:lstStyle/>
                    <a:p>
                      <a:pPr algn="r" fontAlgn="b"/>
                      <a:r>
                        <a:rPr lang="et-EE" sz="2000" b="0" i="0" u="none" strike="noStrike">
                          <a:solidFill>
                            <a:srgbClr val="000000"/>
                          </a:solidFill>
                          <a:effectLst/>
                          <a:latin typeface="Times New Roman" panose="02020603050405020304" pitchFamily="18" charset="0"/>
                        </a:rPr>
                        <a:t>300 000</a:t>
                      </a:r>
                    </a:p>
                  </a:txBody>
                  <a:tcPr marL="0" marR="0" marT="0" marB="0" anchor="b"/>
                </a:tc>
                <a:tc>
                  <a:txBody>
                    <a:bodyPr/>
                    <a:lstStyle/>
                    <a:p>
                      <a:pPr algn="just" fontAlgn="b"/>
                      <a:r>
                        <a:rPr lang="fi-FI" sz="2000" b="0" i="0" u="none" strike="noStrike" dirty="0">
                          <a:solidFill>
                            <a:srgbClr val="000000"/>
                          </a:solidFill>
                          <a:effectLst/>
                          <a:latin typeface="Times New Roman" panose="02020603050405020304" pitchFamily="18" charset="0"/>
                        </a:rPr>
                        <a:t>  Rakvere linna tänavavalgustuse ehituse omaosalus</a:t>
                      </a:r>
                    </a:p>
                  </a:txBody>
                  <a:tcPr marL="0" marR="0" marT="0" marB="0" anchor="b"/>
                </a:tc>
                <a:extLst>
                  <a:ext uri="{0D108BD9-81ED-4DB2-BD59-A6C34878D82A}">
                    <a16:rowId xmlns:a16="http://schemas.microsoft.com/office/drawing/2014/main" val="3352781735"/>
                  </a:ext>
                </a:extLst>
              </a:tr>
            </a:tbl>
          </a:graphicData>
        </a:graphic>
      </p:graphicFrame>
    </p:spTree>
    <p:extLst>
      <p:ext uri="{BB962C8B-B14F-4D97-AF65-F5344CB8AC3E}">
        <p14:creationId xmlns:p14="http://schemas.microsoft.com/office/powerpoint/2010/main" val="2311130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4102E27-EE3C-4285-BC7B-BF448D1E43E9}"/>
              </a:ext>
            </a:extLst>
          </p:cNvPr>
          <p:cNvSpPr>
            <a:spLocks noGrp="1"/>
          </p:cNvSpPr>
          <p:nvPr>
            <p:ph type="title"/>
          </p:nvPr>
        </p:nvSpPr>
        <p:spPr/>
        <p:txBody>
          <a:bodyPr/>
          <a:lstStyle/>
          <a:p>
            <a:endParaRPr lang="et-EE" dirty="0"/>
          </a:p>
        </p:txBody>
      </p:sp>
      <p:sp>
        <p:nvSpPr>
          <p:cNvPr id="3" name="Sisu kohatäide 2">
            <a:extLst>
              <a:ext uri="{FF2B5EF4-FFF2-40B4-BE49-F238E27FC236}">
                <a16:creationId xmlns:a16="http://schemas.microsoft.com/office/drawing/2014/main" id="{D365A636-4E9E-4676-8963-06A4DC9CFD4B}"/>
              </a:ext>
            </a:extLst>
          </p:cNvPr>
          <p:cNvSpPr>
            <a:spLocks noGrp="1"/>
          </p:cNvSpPr>
          <p:nvPr>
            <p:ph idx="1"/>
          </p:nvPr>
        </p:nvSpPr>
        <p:spPr>
          <a:xfrm>
            <a:off x="1403648" y="1600200"/>
            <a:ext cx="7283152" cy="4525963"/>
          </a:xfrm>
        </p:spPr>
        <p:txBody>
          <a:bodyPr/>
          <a:lstStyle/>
          <a:p>
            <a:r>
              <a:rPr lang="et-EE" sz="2000" b="1" dirty="0">
                <a:effectLst/>
                <a:ea typeface="Calibri" panose="020F0502020204030204" pitchFamily="34" charset="0"/>
                <a:cs typeface="Times New Roman" panose="02020603050405020304" pitchFamily="18" charset="0"/>
              </a:rPr>
              <a:t>Kavandatav netovõlakoormus </a:t>
            </a:r>
            <a:r>
              <a:rPr lang="et-EE" sz="2000" dirty="0">
                <a:effectLst/>
                <a:ea typeface="Calibri" panose="020F0502020204030204" pitchFamily="34" charset="0"/>
                <a:cs typeface="Times New Roman" panose="02020603050405020304" pitchFamily="18" charset="0"/>
              </a:rPr>
              <a:t>(kohustused miinus likviidsed varad)  2024. aasta lõpuks on </a:t>
            </a:r>
            <a:r>
              <a:rPr lang="et-EE" sz="2000" dirty="0">
                <a:ea typeface="Calibri" panose="020F0502020204030204" pitchFamily="34" charset="0"/>
                <a:cs typeface="Times New Roman" panose="02020603050405020304" pitchFamily="18" charset="0"/>
              </a:rPr>
              <a:t>~28</a:t>
            </a:r>
            <a:r>
              <a:rPr lang="et-EE" sz="2000" dirty="0">
                <a:effectLst/>
                <a:ea typeface="Calibri" panose="020F0502020204030204" pitchFamily="34" charset="0"/>
                <a:cs typeface="Times New Roman" panose="02020603050405020304" pitchFamily="18" charset="0"/>
              </a:rPr>
              <a:t>% .</a:t>
            </a:r>
          </a:p>
          <a:p>
            <a:r>
              <a:rPr lang="et-EE" sz="2000" dirty="0">
                <a:effectLst/>
                <a:ea typeface="Calibri" panose="020F0502020204030204" pitchFamily="34" charset="0"/>
                <a:cs typeface="Times New Roman" panose="02020603050405020304" pitchFamily="18" charset="0"/>
              </a:rPr>
              <a:t>2025.a netovõlakoormus võib suureneda vastavalt investeeringute rahastamise laenuvajadustest lähtuvalt. Linna netovõlakoormuse ülempiiriks on </a:t>
            </a:r>
            <a:r>
              <a:rPr lang="et-EE" sz="2000" dirty="0">
                <a:ea typeface="Calibri" panose="020F0502020204030204" pitchFamily="34" charset="0"/>
                <a:cs typeface="Times New Roman" panose="02020603050405020304" pitchFamily="18" charset="0"/>
              </a:rPr>
              <a:t>~23</a:t>
            </a:r>
            <a:r>
              <a:rPr lang="et-EE" sz="2000" dirty="0">
                <a:effectLst/>
                <a:ea typeface="Calibri" panose="020F0502020204030204" pitchFamily="34" charset="0"/>
                <a:cs typeface="Times New Roman" panose="02020603050405020304" pitchFamily="18" charset="0"/>
              </a:rPr>
              <a:t> miljonit eurot, mis tähendab, et vajadusel on võimalik täiendavalt laenu võtta.</a:t>
            </a:r>
          </a:p>
          <a:p>
            <a:r>
              <a:rPr lang="et-EE" sz="2000" dirty="0">
                <a:effectLst/>
                <a:ea typeface="Calibri" panose="020F0502020204030204" pitchFamily="34" charset="0"/>
                <a:cs typeface="Times New Roman" panose="02020603050405020304" pitchFamily="18" charset="0"/>
              </a:rPr>
              <a:t>Täiendavate investeeringute elluviimine sõltub saadavatest toetustest ja omafinantseerimisvõimekusest.</a:t>
            </a:r>
            <a:r>
              <a:rPr lang="et-EE" sz="2000" b="1" dirty="0">
                <a:effectLst/>
                <a:ea typeface="Calibri" panose="020F0502020204030204" pitchFamily="34" charset="0"/>
                <a:cs typeface="Times New Roman" panose="02020603050405020304" pitchFamily="18" charset="0"/>
              </a:rPr>
              <a:t> </a:t>
            </a:r>
            <a:endParaRPr lang="et-EE" sz="2000" dirty="0">
              <a:effectLst/>
              <a:ea typeface="Calibri" panose="020F0502020204030204" pitchFamily="34" charset="0"/>
              <a:cs typeface="Times New Roman" panose="02020603050405020304" pitchFamily="18" charset="0"/>
            </a:endParaRPr>
          </a:p>
          <a:p>
            <a:r>
              <a:rPr lang="et-EE" sz="2000" b="1" dirty="0">
                <a:effectLst/>
                <a:ea typeface="Calibri" panose="020F0502020204030204" pitchFamily="34" charset="0"/>
                <a:cs typeface="Times New Roman" panose="02020603050405020304" pitchFamily="18" charset="0"/>
              </a:rPr>
              <a:t>likviidsete varade maht </a:t>
            </a:r>
            <a:r>
              <a:rPr lang="et-EE" sz="2000" dirty="0">
                <a:effectLst/>
                <a:ea typeface="Calibri" panose="020F0502020204030204" pitchFamily="34" charset="0"/>
                <a:cs typeface="Times New Roman" panose="02020603050405020304" pitchFamily="18" charset="0"/>
              </a:rPr>
              <a:t>väheneb 2025. aastal ~2,5 miljoni euroni ehk </a:t>
            </a:r>
            <a:r>
              <a:rPr lang="et-EE" sz="2000" dirty="0">
                <a:ea typeface="Calibri" panose="020F0502020204030204" pitchFamily="34" charset="0"/>
                <a:cs typeface="Times New Roman" panose="02020603050405020304" pitchFamily="18" charset="0"/>
              </a:rPr>
              <a:t>8</a:t>
            </a:r>
            <a:r>
              <a:rPr lang="et-EE" sz="2000" dirty="0">
                <a:effectLst/>
                <a:ea typeface="Calibri" panose="020F0502020204030204" pitchFamily="34" charset="0"/>
                <a:cs typeface="Times New Roman" panose="02020603050405020304" pitchFamily="18" charset="0"/>
              </a:rPr>
              <a:t>%ni põhitegevuse tuludest.</a:t>
            </a:r>
            <a:endParaRPr lang="et-EE" dirty="0"/>
          </a:p>
        </p:txBody>
      </p:sp>
    </p:spTree>
    <p:extLst>
      <p:ext uri="{BB962C8B-B14F-4D97-AF65-F5344CB8AC3E}">
        <p14:creationId xmlns:p14="http://schemas.microsoft.com/office/powerpoint/2010/main" val="3651470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ealkiri 1">
            <a:extLst>
              <a:ext uri="{FF2B5EF4-FFF2-40B4-BE49-F238E27FC236}">
                <a16:creationId xmlns:a16="http://schemas.microsoft.com/office/drawing/2014/main" id="{383AB1F5-CC60-4B54-8419-126A1FE843B6}"/>
              </a:ext>
            </a:extLst>
          </p:cNvPr>
          <p:cNvSpPr>
            <a:spLocks noGrp="1"/>
          </p:cNvSpPr>
          <p:nvPr>
            <p:ph type="title"/>
          </p:nvPr>
        </p:nvSpPr>
        <p:spPr>
          <a:xfrm>
            <a:off x="395536" y="2924944"/>
            <a:ext cx="8229600" cy="1143000"/>
          </a:xfrm>
        </p:spPr>
        <p:txBody>
          <a:bodyPr/>
          <a:lstStyle/>
          <a:p>
            <a:r>
              <a:rPr lang="et-EE" altLang="en-US" sz="4000" b="1" dirty="0">
                <a:solidFill>
                  <a:srgbClr val="C00000"/>
                </a:solidFill>
              </a:rPr>
              <a:t>Tänan!</a:t>
            </a:r>
            <a:br>
              <a:rPr lang="et-EE" altLang="en-US" sz="4000" b="1" dirty="0">
                <a:solidFill>
                  <a:srgbClr val="C00000"/>
                </a:solidFill>
              </a:rPr>
            </a:br>
            <a:br>
              <a:rPr lang="et-EE" altLang="en-US" sz="4000" b="1" dirty="0">
                <a:solidFill>
                  <a:srgbClr val="C00000"/>
                </a:solidFill>
              </a:rPr>
            </a:br>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ealkiri 1">
            <a:extLst>
              <a:ext uri="{FF2B5EF4-FFF2-40B4-BE49-F238E27FC236}">
                <a16:creationId xmlns:a16="http://schemas.microsoft.com/office/drawing/2014/main" id="{FE1CF4A1-5CFD-45D2-AB67-6409CE303692}"/>
              </a:ext>
            </a:extLst>
          </p:cNvPr>
          <p:cNvSpPr>
            <a:spLocks noGrp="1"/>
          </p:cNvSpPr>
          <p:nvPr>
            <p:ph type="title"/>
          </p:nvPr>
        </p:nvSpPr>
        <p:spPr/>
        <p:txBody>
          <a:bodyPr/>
          <a:lstStyle/>
          <a:p>
            <a:r>
              <a:rPr lang="et-EE" altLang="et-EE">
                <a:solidFill>
                  <a:srgbClr val="FF0000"/>
                </a:solidFill>
              </a:rPr>
              <a:t>         </a:t>
            </a:r>
            <a:endParaRPr lang="et-EE" altLang="et-EE"/>
          </a:p>
        </p:txBody>
      </p:sp>
      <p:sp>
        <p:nvSpPr>
          <p:cNvPr id="5123" name="Sisu kohatäide 2">
            <a:extLst>
              <a:ext uri="{FF2B5EF4-FFF2-40B4-BE49-F238E27FC236}">
                <a16:creationId xmlns:a16="http://schemas.microsoft.com/office/drawing/2014/main" id="{185C733D-91EF-483B-A2F7-D98045BF8B1B}"/>
              </a:ext>
            </a:extLst>
          </p:cNvPr>
          <p:cNvSpPr>
            <a:spLocks noGrp="1"/>
          </p:cNvSpPr>
          <p:nvPr>
            <p:ph idx="1"/>
          </p:nvPr>
        </p:nvSpPr>
        <p:spPr>
          <a:xfrm>
            <a:off x="539750" y="908720"/>
            <a:ext cx="8229600" cy="5616625"/>
          </a:xfrm>
        </p:spPr>
        <p:txBody>
          <a:bodyPr/>
          <a:lstStyle/>
          <a:p>
            <a:pPr marL="0" indent="0">
              <a:buFont typeface="Arial" charset="0"/>
              <a:buNone/>
              <a:defRPr/>
            </a:pPr>
            <a:endParaRPr lang="et-EE" altLang="et-EE" sz="2400" dirty="0"/>
          </a:p>
          <a:p>
            <a:pPr marL="0" indent="0">
              <a:buFont typeface="Arial" charset="0"/>
              <a:buNone/>
              <a:defRPr/>
            </a:pPr>
            <a:r>
              <a:rPr lang="et-EE" altLang="et-EE" sz="2400" b="1" dirty="0"/>
              <a:t>	Eelarve </a:t>
            </a:r>
            <a:r>
              <a:rPr lang="et-EE" altLang="et-EE" sz="2400" dirty="0"/>
              <a:t>on koostatud tekkepõhiselt. Kulud on kavandatud eelkõige allasutuste ja valdkondade tavapäraseks ülalpidamiseks ning kehtivatest õigusaktidest ja olemasolevatest lepingutest tulenevate kohustuste täitmiseks.</a:t>
            </a:r>
          </a:p>
          <a:p>
            <a:pPr marL="0" indent="0">
              <a:buNone/>
              <a:defRPr/>
            </a:pPr>
            <a:r>
              <a:rPr lang="et-EE" sz="2400" dirty="0"/>
              <a:t>Rakvere linna eelarve põhilisteks tululiikideks on füüsilise isiku tulumaks ja toetused riigieelarvest.</a:t>
            </a:r>
          </a:p>
          <a:p>
            <a:pPr marL="0" indent="0">
              <a:buNone/>
              <a:defRPr/>
            </a:pPr>
            <a:r>
              <a:rPr lang="et-EE" sz="2400" dirty="0"/>
              <a:t>01.10.2024.a seisuga oli Rakveres elanikke 15 107 (01.10.2023. a vastav arv 15 105). Võttes arvesse Rahandusministeeriumi prognoose ning 2024.a eeldatavat füüsilise isiku tulumaksu laekumist on 2025.a planeeritud füüsilise isiku tulumaksu tõusu 5%.</a:t>
            </a:r>
          </a:p>
          <a:p>
            <a:pPr marL="0" indent="0">
              <a:buNone/>
              <a:defRPr/>
            </a:pPr>
            <a:endParaRPr lang="et-EE" altLang="et-EE" sz="2400" dirty="0"/>
          </a:p>
          <a:p>
            <a:pPr marL="0" indent="0">
              <a:buNone/>
              <a:defRPr/>
            </a:pPr>
            <a:endParaRPr lang="et-EE" altLang="et-EE" sz="2400" dirty="0"/>
          </a:p>
          <a:p>
            <a:pPr>
              <a:buFont typeface="Arial" charset="0"/>
              <a:buChar char="•"/>
              <a:defRPr/>
            </a:pPr>
            <a:endParaRPr lang="et-EE" altLang="et-EE" dirty="0"/>
          </a:p>
          <a:p>
            <a:pPr marL="0" indent="0">
              <a:buFont typeface="Arial" charset="0"/>
              <a:buNone/>
              <a:defRPr/>
            </a:pPr>
            <a:endParaRPr lang="et-EE" altLang="et-E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BC60596-8B3C-40D9-AC9F-7DFBC02921A9}"/>
              </a:ext>
            </a:extLst>
          </p:cNvPr>
          <p:cNvSpPr>
            <a:spLocks noGrp="1"/>
          </p:cNvSpPr>
          <p:nvPr>
            <p:ph type="title"/>
          </p:nvPr>
        </p:nvSpPr>
        <p:spPr>
          <a:xfrm>
            <a:off x="457200" y="274638"/>
            <a:ext cx="8229600" cy="778098"/>
          </a:xfrm>
        </p:spPr>
        <p:txBody>
          <a:bodyPr/>
          <a:lstStyle/>
          <a:p>
            <a:endParaRPr lang="et-EE" dirty="0"/>
          </a:p>
        </p:txBody>
      </p:sp>
      <p:sp>
        <p:nvSpPr>
          <p:cNvPr id="3" name="Sisu kohatäide 2">
            <a:extLst>
              <a:ext uri="{FF2B5EF4-FFF2-40B4-BE49-F238E27FC236}">
                <a16:creationId xmlns:a16="http://schemas.microsoft.com/office/drawing/2014/main" id="{4135D3FC-0F02-4677-A1E1-00B067C121E0}"/>
              </a:ext>
            </a:extLst>
          </p:cNvPr>
          <p:cNvSpPr>
            <a:spLocks noGrp="1"/>
          </p:cNvSpPr>
          <p:nvPr>
            <p:ph idx="1"/>
          </p:nvPr>
        </p:nvSpPr>
        <p:spPr>
          <a:xfrm>
            <a:off x="827584" y="1556792"/>
            <a:ext cx="8229600" cy="4810546"/>
          </a:xfrm>
        </p:spPr>
        <p:txBody>
          <a:bodyPr/>
          <a:lstStyle/>
          <a:p>
            <a:pPr marL="0" indent="0">
              <a:buNone/>
            </a:pPr>
            <a:r>
              <a:rPr lang="et-EE" sz="2400" dirty="0"/>
              <a:t>Rakvere linna 2025.a eelarve </a:t>
            </a:r>
            <a:r>
              <a:rPr lang="et-EE" sz="2400" b="1" dirty="0"/>
              <a:t>eesmärk </a:t>
            </a:r>
            <a:r>
              <a:rPr lang="et-EE" sz="2400" dirty="0"/>
              <a:t>on:</a:t>
            </a:r>
          </a:p>
          <a:p>
            <a:pPr>
              <a:buFont typeface="Wingdings" panose="05000000000000000000" pitchFamily="2" charset="2"/>
              <a:buChar char="ü"/>
            </a:pPr>
            <a:r>
              <a:rPr lang="et-EE" sz="2400" dirty="0"/>
              <a:t>Tagada Rakvere linna tasakaalustatud ja terviklik areng koostöös linnavalitsuse hallatavate asutuste ja koostööpartneritega, et võimaldada linnakodanikele, linna asutustele, ettevõtetele ja linna külalistele võimalikult heal tasemel teenused ning sotsiaalset abi vajavatele linnakodanikele vähemalt rahuldavad hüved ja tingimused toimetulekuks.</a:t>
            </a:r>
          </a:p>
          <a:p>
            <a:pPr>
              <a:buFont typeface="Wingdings" panose="05000000000000000000" pitchFamily="2" charset="2"/>
              <a:buChar char="ü"/>
            </a:pPr>
            <a:r>
              <a:rPr lang="et-EE" sz="2400" dirty="0"/>
              <a:t>Rakvere linnale on kujunenud traditsiooniks konservatiivne eelarvestamine.</a:t>
            </a:r>
          </a:p>
          <a:p>
            <a:pPr>
              <a:buFont typeface="Wingdings" panose="05000000000000000000" pitchFamily="2" charset="2"/>
              <a:buChar char="ü"/>
            </a:pPr>
            <a:r>
              <a:rPr lang="et-EE" sz="2400" dirty="0"/>
              <a:t>Samuti on eesmärgiks olla oma tegevuses avatud ja läbipaistev.</a:t>
            </a:r>
          </a:p>
          <a:p>
            <a:pPr marL="0" indent="0">
              <a:buNone/>
            </a:pPr>
            <a:endParaRPr lang="et-EE" dirty="0"/>
          </a:p>
        </p:txBody>
      </p:sp>
    </p:spTree>
    <p:extLst>
      <p:ext uri="{BB962C8B-B14F-4D97-AF65-F5344CB8AC3E}">
        <p14:creationId xmlns:p14="http://schemas.microsoft.com/office/powerpoint/2010/main" val="170694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ealkiri 1">
            <a:extLst>
              <a:ext uri="{FF2B5EF4-FFF2-40B4-BE49-F238E27FC236}">
                <a16:creationId xmlns:a16="http://schemas.microsoft.com/office/drawing/2014/main" id="{719C283D-CF61-47E5-9F84-867886C07376}"/>
              </a:ext>
            </a:extLst>
          </p:cNvPr>
          <p:cNvSpPr>
            <a:spLocks noGrp="1"/>
          </p:cNvSpPr>
          <p:nvPr>
            <p:ph type="title"/>
          </p:nvPr>
        </p:nvSpPr>
        <p:spPr/>
        <p:txBody>
          <a:bodyPr/>
          <a:lstStyle/>
          <a:p>
            <a:endParaRPr lang="et-EE" altLang="et-EE" dirty="0"/>
          </a:p>
        </p:txBody>
      </p:sp>
      <p:sp>
        <p:nvSpPr>
          <p:cNvPr id="28675" name="Sisu kohatäide 2">
            <a:extLst>
              <a:ext uri="{FF2B5EF4-FFF2-40B4-BE49-F238E27FC236}">
                <a16:creationId xmlns:a16="http://schemas.microsoft.com/office/drawing/2014/main" id="{FAEF1AFB-7A28-4CFC-B13D-CB75497CEA83}"/>
              </a:ext>
            </a:extLst>
          </p:cNvPr>
          <p:cNvSpPr>
            <a:spLocks noGrp="1"/>
          </p:cNvSpPr>
          <p:nvPr>
            <p:ph idx="1"/>
          </p:nvPr>
        </p:nvSpPr>
        <p:spPr>
          <a:xfrm>
            <a:off x="1835696" y="1600200"/>
            <a:ext cx="6851104" cy="4525963"/>
          </a:xfrm>
        </p:spPr>
        <p:txBody>
          <a:bodyPr/>
          <a:lstStyle/>
          <a:p>
            <a:pPr>
              <a:buFont typeface="Arial" charset="0"/>
              <a:buChar char="•"/>
              <a:defRPr/>
            </a:pPr>
            <a:r>
              <a:rPr lang="et-EE" altLang="et-EE" dirty="0"/>
              <a:t>2025.a eelarve kogumaht on 52,8 miljonit eurot</a:t>
            </a:r>
          </a:p>
          <a:p>
            <a:pPr>
              <a:buFont typeface="Arial" charset="0"/>
              <a:buChar char="•"/>
              <a:defRPr/>
            </a:pPr>
            <a:r>
              <a:rPr lang="et-EE" altLang="et-EE" dirty="0"/>
              <a:t>Põhitegevuse tulud 30,5 miljonit eurot</a:t>
            </a:r>
          </a:p>
          <a:p>
            <a:pPr>
              <a:buFont typeface="Arial" charset="0"/>
              <a:buChar char="•"/>
              <a:defRPr/>
            </a:pPr>
            <a:r>
              <a:rPr lang="et-EE" altLang="et-EE" dirty="0"/>
              <a:t>Põhitegevuse kulud 29,8 miljonit eurot</a:t>
            </a:r>
          </a:p>
          <a:p>
            <a:pPr marL="0" indent="0">
              <a:buFont typeface="Arial" panose="020B0604020202020204" pitchFamily="34" charset="0"/>
              <a:buNone/>
            </a:pPr>
            <a:r>
              <a:rPr lang="et-EE" altLang="et-EE"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C9CF4D6-4620-467F-B070-70DDDDADEDA0}"/>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TULUD </a:t>
            </a:r>
            <a:br>
              <a:rPr lang="et-EE" sz="4400" b="1" dirty="0"/>
            </a:br>
            <a:endParaRPr lang="et-EE" dirty="0"/>
          </a:p>
        </p:txBody>
      </p:sp>
      <p:sp>
        <p:nvSpPr>
          <p:cNvPr id="3" name="Sisu kohatäide 2">
            <a:extLst>
              <a:ext uri="{FF2B5EF4-FFF2-40B4-BE49-F238E27FC236}">
                <a16:creationId xmlns:a16="http://schemas.microsoft.com/office/drawing/2014/main" id="{67A89212-7CFD-471D-B114-9F5A3B6A4889}"/>
              </a:ext>
            </a:extLst>
          </p:cNvPr>
          <p:cNvSpPr>
            <a:spLocks noGrp="1"/>
          </p:cNvSpPr>
          <p:nvPr>
            <p:ph idx="1"/>
          </p:nvPr>
        </p:nvSpPr>
        <p:spPr>
          <a:xfrm>
            <a:off x="1403648" y="1600200"/>
            <a:ext cx="7560840" cy="4781128"/>
          </a:xfrm>
        </p:spPr>
        <p:txBody>
          <a:bodyPr/>
          <a:lstStyle/>
          <a:p>
            <a:pPr marL="0" indent="0" algn="ctr">
              <a:buNone/>
            </a:pPr>
            <a:endParaRPr lang="et-EE" sz="2000" b="1" dirty="0"/>
          </a:p>
          <a:p>
            <a:pPr marL="0" indent="0">
              <a:buNone/>
            </a:pPr>
            <a:r>
              <a:rPr lang="et-EE" sz="2400" dirty="0"/>
              <a:t>kokku </a:t>
            </a:r>
            <a:r>
              <a:rPr lang="et-EE" sz="2400" b="1" dirty="0"/>
              <a:t>30,5 miljonit </a:t>
            </a:r>
            <a:r>
              <a:rPr lang="et-EE" sz="2400" dirty="0"/>
              <a:t>eurot ( 2024.a 29,4 miljonit eurot)</a:t>
            </a:r>
          </a:p>
          <a:p>
            <a:pPr marL="0" indent="0">
              <a:buNone/>
            </a:pPr>
            <a:endParaRPr lang="et-EE" sz="2400" dirty="0"/>
          </a:p>
          <a:p>
            <a:pPr marL="0" indent="0">
              <a:spcBef>
                <a:spcPts val="0"/>
              </a:spcBef>
              <a:buNone/>
            </a:pPr>
            <a:r>
              <a:rPr lang="et-EE" sz="2400" dirty="0"/>
              <a:t>MAKSUTULUD			   18,9 miljonit eurot TOETUSED TEGEVUSKULUDEKS   8,9 miljonit eurot</a:t>
            </a:r>
          </a:p>
          <a:p>
            <a:pPr marL="0" indent="0">
              <a:spcBef>
                <a:spcPts val="0"/>
              </a:spcBef>
              <a:buNone/>
            </a:pPr>
            <a:r>
              <a:rPr lang="et-EE" sz="2000" dirty="0"/>
              <a:t>(sh tasandus- ja toetusfond)</a:t>
            </a:r>
          </a:p>
          <a:p>
            <a:pPr marL="0" indent="0">
              <a:buNone/>
            </a:pPr>
            <a:r>
              <a:rPr lang="et-EE" sz="2400" dirty="0"/>
              <a:t>TULUD KAUPADE JA TEENUSTE MÜÜGIST  2,7 miljonit eurot</a:t>
            </a:r>
          </a:p>
          <a:p>
            <a:pPr marL="0" indent="0">
              <a:spcBef>
                <a:spcPts val="0"/>
              </a:spcBef>
              <a:buNone/>
            </a:pPr>
            <a:r>
              <a:rPr lang="et-EE" sz="2400" dirty="0"/>
              <a:t>MUUD TEGEVUSTULUD	           60 tuhat eurot</a:t>
            </a:r>
          </a:p>
          <a:p>
            <a:pPr marL="0" indent="0">
              <a:spcBef>
                <a:spcPts val="0"/>
              </a:spcBef>
              <a:buNone/>
            </a:pPr>
            <a:r>
              <a:rPr lang="et-EE" sz="2000" dirty="0"/>
              <a:t>(vee erikasutus jms)</a:t>
            </a:r>
          </a:p>
          <a:p>
            <a:pPr marL="0" indent="0">
              <a:buNone/>
            </a:pPr>
            <a:endParaRPr lang="et-EE" dirty="0"/>
          </a:p>
        </p:txBody>
      </p:sp>
    </p:spTree>
    <p:extLst>
      <p:ext uri="{BB962C8B-B14F-4D97-AF65-F5344CB8AC3E}">
        <p14:creationId xmlns:p14="http://schemas.microsoft.com/office/powerpoint/2010/main" val="229207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2025 põhitegevuse tulude jaotus</a:t>
            </a:r>
          </a:p>
        </p:txBody>
      </p:sp>
      <p:sp>
        <p:nvSpPr>
          <p:cNvPr id="4" name="TextBox 3">
            <a:extLst>
              <a:ext uri="{FF2B5EF4-FFF2-40B4-BE49-F238E27FC236}">
                <a16:creationId xmlns:a16="http://schemas.microsoft.com/office/drawing/2014/main" id="{4FB688D8-6DC9-B6B6-C726-BE8CD8E15247}"/>
              </a:ext>
            </a:extLst>
          </p:cNvPr>
          <p:cNvSpPr txBox="1"/>
          <p:nvPr/>
        </p:nvSpPr>
        <p:spPr>
          <a:xfrm>
            <a:off x="2286000" y="3244334"/>
            <a:ext cx="4572000" cy="369332"/>
          </a:xfrm>
          <a:prstGeom prst="rect">
            <a:avLst/>
          </a:prstGeom>
          <a:noFill/>
        </p:spPr>
        <p:txBody>
          <a:bodyPr wrap="square">
            <a:spAutoFit/>
          </a:bodyPr>
          <a:lstStyle/>
          <a:p>
            <a:endParaRPr lang="et-EE" dirty="0"/>
          </a:p>
        </p:txBody>
      </p:sp>
      <p:graphicFrame>
        <p:nvGraphicFramePr>
          <p:cNvPr id="8" name="Sisu kohatäide 7">
            <a:extLst>
              <a:ext uri="{FF2B5EF4-FFF2-40B4-BE49-F238E27FC236}">
                <a16:creationId xmlns:a16="http://schemas.microsoft.com/office/drawing/2014/main" id="{E045951A-4C64-4662-BA40-5E4BD20B548F}"/>
              </a:ext>
            </a:extLst>
          </p:cNvPr>
          <p:cNvGraphicFramePr>
            <a:graphicFrameLocks noGrp="1"/>
          </p:cNvGraphicFramePr>
          <p:nvPr>
            <p:ph idx="1"/>
            <p:extLst>
              <p:ext uri="{D42A27DB-BD31-4B8C-83A1-F6EECF244321}">
                <p14:modId xmlns:p14="http://schemas.microsoft.com/office/powerpoint/2010/main" val="128335490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m 1">
            <a:extLst>
              <a:ext uri="{FF2B5EF4-FFF2-40B4-BE49-F238E27FC236}">
                <a16:creationId xmlns:a16="http://schemas.microsoft.com/office/drawing/2014/main" id="{186A9CEF-54B6-4661-8D85-606AC97C2AA5}"/>
              </a:ext>
            </a:extLst>
          </p:cNvPr>
          <p:cNvGraphicFramePr>
            <a:graphicFrameLocks/>
          </p:cNvGraphicFramePr>
          <p:nvPr>
            <p:extLst>
              <p:ext uri="{D42A27DB-BD31-4B8C-83A1-F6EECF244321}">
                <p14:modId xmlns:p14="http://schemas.microsoft.com/office/powerpoint/2010/main" val="2289228878"/>
              </p:ext>
            </p:extLst>
          </p:nvPr>
        </p:nvGraphicFramePr>
        <p:xfrm>
          <a:off x="457200" y="1600201"/>
          <a:ext cx="8229600" cy="4525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8164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B40308B-0007-4BF2-A087-57925F8B1202}"/>
              </a:ext>
            </a:extLst>
          </p:cNvPr>
          <p:cNvSpPr>
            <a:spLocks noGrp="1"/>
          </p:cNvSpPr>
          <p:nvPr>
            <p:ph type="title"/>
          </p:nvPr>
        </p:nvSpPr>
        <p:spPr>
          <a:xfrm>
            <a:off x="1835696" y="274638"/>
            <a:ext cx="6851104" cy="1143000"/>
          </a:xfrm>
        </p:spPr>
        <p:txBody>
          <a:bodyPr/>
          <a:lstStyle/>
          <a:p>
            <a:pPr algn="l"/>
            <a:br>
              <a:rPr lang="et-EE" sz="4400" dirty="0"/>
            </a:br>
            <a:r>
              <a:rPr lang="et-EE" sz="4000" dirty="0"/>
              <a:t>Põhitegevuse </a:t>
            </a:r>
            <a:r>
              <a:rPr lang="et-EE" sz="4000" b="1" dirty="0"/>
              <a:t>KULUD</a:t>
            </a:r>
            <a:br>
              <a:rPr lang="et-EE" sz="4400" b="1" dirty="0"/>
            </a:br>
            <a:endParaRPr lang="et-EE" dirty="0"/>
          </a:p>
        </p:txBody>
      </p:sp>
      <p:sp>
        <p:nvSpPr>
          <p:cNvPr id="3" name="Sisu kohatäide 2">
            <a:extLst>
              <a:ext uri="{FF2B5EF4-FFF2-40B4-BE49-F238E27FC236}">
                <a16:creationId xmlns:a16="http://schemas.microsoft.com/office/drawing/2014/main" id="{8A05A718-B26F-4035-8DAC-569607367CC5}"/>
              </a:ext>
            </a:extLst>
          </p:cNvPr>
          <p:cNvSpPr>
            <a:spLocks noGrp="1"/>
          </p:cNvSpPr>
          <p:nvPr>
            <p:ph idx="1"/>
          </p:nvPr>
        </p:nvSpPr>
        <p:spPr>
          <a:xfrm>
            <a:off x="1475656" y="1124744"/>
            <a:ext cx="7211144" cy="4104456"/>
          </a:xfrm>
        </p:spPr>
        <p:txBody>
          <a:bodyPr/>
          <a:lstStyle/>
          <a:p>
            <a:pPr marL="0" indent="0" algn="ctr">
              <a:buNone/>
            </a:pPr>
            <a:endParaRPr lang="et-EE" sz="2400" dirty="0"/>
          </a:p>
          <a:p>
            <a:pPr marL="0" indent="0">
              <a:buNone/>
            </a:pPr>
            <a:r>
              <a:rPr lang="et-EE" sz="2400" dirty="0"/>
              <a:t>kokku </a:t>
            </a:r>
            <a:r>
              <a:rPr lang="et-EE" sz="2400" b="1" dirty="0"/>
              <a:t>29,8 miljonit eurot </a:t>
            </a:r>
            <a:r>
              <a:rPr lang="et-EE" sz="2400" dirty="0"/>
              <a:t>(2024.a 29,8 miljonit eurot)</a:t>
            </a:r>
          </a:p>
          <a:p>
            <a:pPr marL="0" indent="0">
              <a:buNone/>
            </a:pPr>
            <a:endParaRPr lang="et-EE" sz="2400" dirty="0"/>
          </a:p>
          <a:p>
            <a:pPr marL="0" indent="0">
              <a:buNone/>
            </a:pPr>
            <a:r>
              <a:rPr lang="et-EE" sz="2400" dirty="0"/>
              <a:t>PERSONALIKULUD			 16,3 miljonit eurot</a:t>
            </a:r>
          </a:p>
          <a:p>
            <a:pPr marL="0" indent="0">
              <a:buNone/>
            </a:pPr>
            <a:r>
              <a:rPr lang="et-EE" sz="2400" dirty="0"/>
              <a:t>MAJANDAMISKULUD		                 9,9 miljonit eurot</a:t>
            </a:r>
          </a:p>
          <a:p>
            <a:pPr marL="0" indent="0">
              <a:buNone/>
            </a:pPr>
            <a:r>
              <a:rPr lang="et-EE" sz="2400" dirty="0"/>
              <a:t>ANTAVAD TOETUSED			    3,6 miljonit eurot</a:t>
            </a:r>
          </a:p>
          <a:p>
            <a:pPr marL="0" indent="0">
              <a:buNone/>
            </a:pPr>
            <a:r>
              <a:rPr lang="et-EE" sz="2400" dirty="0"/>
              <a:t>MUUD KULUD	                                                 48 tuhat eurot</a:t>
            </a:r>
          </a:p>
          <a:p>
            <a:pPr marL="0" indent="0">
              <a:buNone/>
            </a:pPr>
            <a:endParaRPr lang="et-EE" sz="2400" dirty="0"/>
          </a:p>
        </p:txBody>
      </p:sp>
    </p:spTree>
    <p:extLst>
      <p:ext uri="{BB962C8B-B14F-4D97-AF65-F5344CB8AC3E}">
        <p14:creationId xmlns:p14="http://schemas.microsoft.com/office/powerpoint/2010/main" val="925876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7C54525E-0218-40F6-9B41-28E47D66A3C8}"/>
              </a:ext>
            </a:extLst>
          </p:cNvPr>
          <p:cNvSpPr>
            <a:spLocks noGrp="1"/>
          </p:cNvSpPr>
          <p:nvPr>
            <p:ph type="title"/>
          </p:nvPr>
        </p:nvSpPr>
        <p:spPr>
          <a:xfrm>
            <a:off x="1907704" y="274638"/>
            <a:ext cx="6779096" cy="994122"/>
          </a:xfrm>
        </p:spPr>
        <p:txBody>
          <a:bodyPr/>
          <a:lstStyle/>
          <a:p>
            <a:pPr algn="l"/>
            <a:r>
              <a:rPr lang="et-EE" sz="4000" dirty="0"/>
              <a:t>2025 põhitegevuse kulude jaotus</a:t>
            </a:r>
          </a:p>
        </p:txBody>
      </p:sp>
      <p:graphicFrame>
        <p:nvGraphicFramePr>
          <p:cNvPr id="6" name="Diagramm 3">
            <a:extLst>
              <a:ext uri="{FF2B5EF4-FFF2-40B4-BE49-F238E27FC236}">
                <a16:creationId xmlns:a16="http://schemas.microsoft.com/office/drawing/2014/main" id="{70C6ADAA-3C55-446A-838A-F61CC27663F8}"/>
              </a:ext>
            </a:extLst>
          </p:cNvPr>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892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689BCA8-7BAA-4B25-BC65-5742140A2155}"/>
              </a:ext>
            </a:extLst>
          </p:cNvPr>
          <p:cNvSpPr>
            <a:spLocks noGrp="1"/>
          </p:cNvSpPr>
          <p:nvPr>
            <p:ph type="title"/>
          </p:nvPr>
        </p:nvSpPr>
        <p:spPr>
          <a:xfrm>
            <a:off x="1835696" y="476672"/>
            <a:ext cx="7005464" cy="1368152"/>
          </a:xfrm>
        </p:spPr>
        <p:txBody>
          <a:bodyPr/>
          <a:lstStyle/>
          <a:p>
            <a:pPr algn="l"/>
            <a:r>
              <a:rPr lang="et-EE" sz="4000" dirty="0"/>
              <a:t>Põhitegevuse kulud jaotuvad üheksa erineva valdkonna vahel</a:t>
            </a:r>
          </a:p>
        </p:txBody>
      </p:sp>
      <p:sp>
        <p:nvSpPr>
          <p:cNvPr id="3" name="Sisu kohatäide 2">
            <a:extLst>
              <a:ext uri="{FF2B5EF4-FFF2-40B4-BE49-F238E27FC236}">
                <a16:creationId xmlns:a16="http://schemas.microsoft.com/office/drawing/2014/main" id="{7A0E937D-9B8D-4269-A438-C14373147194}"/>
              </a:ext>
            </a:extLst>
          </p:cNvPr>
          <p:cNvSpPr>
            <a:spLocks noGrp="1"/>
          </p:cNvSpPr>
          <p:nvPr>
            <p:ph idx="1"/>
          </p:nvPr>
        </p:nvSpPr>
        <p:spPr>
          <a:xfrm>
            <a:off x="611560" y="2204864"/>
            <a:ext cx="8229600" cy="4525963"/>
          </a:xfrm>
        </p:spPr>
        <p:txBody>
          <a:bodyPr/>
          <a:lstStyle/>
          <a:p>
            <a:pPr lvl="0"/>
            <a:r>
              <a:rPr lang="et-EE" sz="2000" b="1" dirty="0"/>
              <a:t>Haridus</a:t>
            </a:r>
            <a:r>
              <a:rPr lang="et-EE" sz="2000" dirty="0"/>
              <a:t> 51% ehk 15,5 miljonit eurot</a:t>
            </a:r>
          </a:p>
          <a:p>
            <a:r>
              <a:rPr lang="et-EE" sz="2000" b="1" dirty="0"/>
              <a:t>Sotsiaalne kaitse</a:t>
            </a:r>
            <a:r>
              <a:rPr lang="et-EE" sz="2000" dirty="0"/>
              <a:t> 15% ehk 4,5 miljonit eurot</a:t>
            </a:r>
          </a:p>
          <a:p>
            <a:pPr lvl="0"/>
            <a:r>
              <a:rPr lang="et-EE" sz="2000" b="1" dirty="0"/>
              <a:t>Vaba aeg, kultuur ja religioon</a:t>
            </a:r>
            <a:r>
              <a:rPr lang="et-EE" sz="2000" dirty="0"/>
              <a:t>  13% ehk 3,9 miljonit eurot</a:t>
            </a:r>
          </a:p>
          <a:p>
            <a:r>
              <a:rPr lang="et-EE" sz="2000" dirty="0"/>
              <a:t>Ülejäänud 21% põhitegevuse kuludest ehk 6,3 miljonit eurot jaguneb kuue valdkonna vahel järgmiselt:</a:t>
            </a:r>
          </a:p>
          <a:p>
            <a:pPr lvl="1"/>
            <a:r>
              <a:rPr lang="et-EE" sz="2000" b="1" dirty="0"/>
              <a:t>Üldised valitsussektori teenused </a:t>
            </a:r>
            <a:r>
              <a:rPr lang="et-EE" sz="2000" dirty="0"/>
              <a:t>8% ehk 2,5 miljonit eurot;</a:t>
            </a:r>
          </a:p>
          <a:p>
            <a:pPr lvl="1"/>
            <a:r>
              <a:rPr lang="et-EE" sz="2000" b="1" dirty="0"/>
              <a:t>Majandus</a:t>
            </a:r>
            <a:r>
              <a:rPr lang="et-EE" sz="2000" dirty="0"/>
              <a:t> 6% ehk 1,9 miljonit eurot;</a:t>
            </a:r>
          </a:p>
          <a:p>
            <a:pPr lvl="1"/>
            <a:r>
              <a:rPr lang="et-EE" sz="2000" b="1" dirty="0"/>
              <a:t>Keskkonnakaitse </a:t>
            </a:r>
            <a:r>
              <a:rPr lang="et-EE" sz="2000" dirty="0"/>
              <a:t>4% ehk 1,2 miljonit eurot;</a:t>
            </a:r>
          </a:p>
          <a:p>
            <a:pPr lvl="1"/>
            <a:r>
              <a:rPr lang="et-EE" sz="2000" b="1" dirty="0"/>
              <a:t>Elamu- ja kommunaalmajandus 2</a:t>
            </a:r>
            <a:r>
              <a:rPr lang="et-EE" sz="2000" dirty="0"/>
              <a:t>% ehk 603 tuhat eurot;</a:t>
            </a:r>
          </a:p>
          <a:p>
            <a:pPr lvl="1"/>
            <a:r>
              <a:rPr lang="et-EE" sz="2000" b="1" dirty="0"/>
              <a:t>Tervishoid </a:t>
            </a:r>
            <a:r>
              <a:rPr lang="et-EE" sz="2000" dirty="0"/>
              <a:t>ja</a:t>
            </a:r>
            <a:r>
              <a:rPr lang="et-EE" sz="2000" b="1" dirty="0"/>
              <a:t> Avalik kord ja julgeolek </a:t>
            </a:r>
            <a:r>
              <a:rPr lang="et-EE" sz="2000" dirty="0"/>
              <a:t>kokku</a:t>
            </a:r>
            <a:r>
              <a:rPr lang="et-EE" sz="2000" b="1" dirty="0"/>
              <a:t> </a:t>
            </a:r>
            <a:r>
              <a:rPr lang="et-EE" sz="2000" dirty="0"/>
              <a:t>alla 1% ehk 148 tuhat eurot.</a:t>
            </a:r>
          </a:p>
          <a:p>
            <a:pPr marL="0" indent="0">
              <a:buNone/>
            </a:pPr>
            <a:endParaRPr lang="et-EE" dirty="0"/>
          </a:p>
        </p:txBody>
      </p:sp>
    </p:spTree>
    <p:extLst>
      <p:ext uri="{BB962C8B-B14F-4D97-AF65-F5344CB8AC3E}">
        <p14:creationId xmlns:p14="http://schemas.microsoft.com/office/powerpoint/2010/main" val="1366712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14935</TotalTime>
  <Words>943</Words>
  <Application>Microsoft Office PowerPoint</Application>
  <PresentationFormat>On-screen Show (4:3)</PresentationFormat>
  <Paragraphs>135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vt:lpstr>
      <vt:lpstr>Office Theme</vt:lpstr>
      <vt:lpstr>PowerPoint Presentation</vt:lpstr>
      <vt:lpstr>         </vt:lpstr>
      <vt:lpstr>PowerPoint Presentation</vt:lpstr>
      <vt:lpstr>PowerPoint Presentation</vt:lpstr>
      <vt:lpstr> Põhitegevuse TULUD  </vt:lpstr>
      <vt:lpstr>2025 põhitegevuse tulude jaotus</vt:lpstr>
      <vt:lpstr> Põhitegevuse KULUD </vt:lpstr>
      <vt:lpstr>2025 põhitegevuse kulude jaotus</vt:lpstr>
      <vt:lpstr>Põhitegevuse kulud jaotuvad üheksa erineva valdkonna vahel</vt:lpstr>
      <vt:lpstr>2025 põhitegevuse kulude jaotus valdkondade vahel</vt:lpstr>
      <vt:lpstr>Rakvere linna 2025.a eelarve investeeringud 20,8 miljonit eurot</vt:lpstr>
      <vt:lpstr>2025 investeeringute jaotus valdkondade vahel</vt:lpstr>
      <vt:lpstr>Rakvere linna 2025.a eelarve</vt:lpstr>
      <vt:lpstr>Rakvere linna 2025.a eelarve</vt:lpstr>
      <vt:lpstr>Laenukohustused</vt:lpstr>
      <vt:lpstr>PowerPoint Presentation</vt:lpstr>
      <vt:lpstr>Tänan!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Ruth</dc:creator>
  <cp:lastModifiedBy>Ruth Jõgiste</cp:lastModifiedBy>
  <cp:revision>423</cp:revision>
  <cp:lastPrinted>2024-10-23T10:15:21Z</cp:lastPrinted>
  <dcterms:created xsi:type="dcterms:W3CDTF">2012-04-02T08:04:10Z</dcterms:created>
  <dcterms:modified xsi:type="dcterms:W3CDTF">2025-03-31T13:44:58Z</dcterms:modified>
</cp:coreProperties>
</file>