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73" r:id="rId4"/>
    <p:sldId id="257" r:id="rId5"/>
    <p:sldId id="258" r:id="rId6"/>
    <p:sldId id="288" r:id="rId7"/>
    <p:sldId id="275" r:id="rId8"/>
    <p:sldId id="287" r:id="rId9"/>
    <p:sldId id="260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8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ite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06C8991-79E9-4618-ADE3-45BD2BCB28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Rakvere linna 2025. aasta lisaeelarve EELNÕU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4746FB56-F9BC-4B4D-AB25-F45BDD8EE2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6075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3A45412-4C4A-4D6E-B82A-ACACD98ED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2025 lisaeelarve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F26CED0-0764-4088-91E1-DC5D821F4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Lisaeelarve maht on 2,5 miljonit eurot.</a:t>
            </a:r>
          </a:p>
          <a:p>
            <a:r>
              <a:rPr lang="et-EE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et-E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lisaeelarvega korrigeeritakse investeeringuid, lisatakse riigieelarvega eraldatud toetused ning muud eelnõu koostamise ajaks selgunud sihtrahad. 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03336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1789024-A48B-4697-89BE-3E2F62580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46637"/>
          </a:xfrm>
        </p:spPr>
        <p:txBody>
          <a:bodyPr/>
          <a:lstStyle/>
          <a:p>
            <a:r>
              <a:rPr lang="et-EE" dirty="0"/>
              <a:t>Lisaeelarve maht</a:t>
            </a:r>
          </a:p>
        </p:txBody>
      </p:sp>
      <p:graphicFrame>
        <p:nvGraphicFramePr>
          <p:cNvPr id="5" name="Sisu kohatäide 4">
            <a:extLst>
              <a:ext uri="{FF2B5EF4-FFF2-40B4-BE49-F238E27FC236}">
                <a16:creationId xmlns:a16="http://schemas.microsoft.com/office/drawing/2014/main" id="{C0F3E803-DBDA-9138-EC75-4DE7FE15C8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084291"/>
              </p:ext>
            </p:extLst>
          </p:nvPr>
        </p:nvGraphicFramePr>
        <p:xfrm>
          <a:off x="2792060" y="1587050"/>
          <a:ext cx="6233277" cy="33996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4969">
                  <a:extLst>
                    <a:ext uri="{9D8B030D-6E8A-4147-A177-3AD203B41FA5}">
                      <a16:colId xmlns:a16="http://schemas.microsoft.com/office/drawing/2014/main" val="2089804899"/>
                    </a:ext>
                  </a:extLst>
                </a:gridCol>
                <a:gridCol w="1298308">
                  <a:extLst>
                    <a:ext uri="{9D8B030D-6E8A-4147-A177-3AD203B41FA5}">
                      <a16:colId xmlns:a16="http://schemas.microsoft.com/office/drawing/2014/main" val="3190957500"/>
                    </a:ext>
                  </a:extLst>
                </a:gridCol>
              </a:tblGrid>
              <a:tr h="811946">
                <a:tc>
                  <a:txBody>
                    <a:bodyPr/>
                    <a:lstStyle/>
                    <a:p>
                      <a:pPr algn="l" fontAlgn="b"/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Lisaeelarve</a:t>
                      </a:r>
                      <a:endParaRPr lang="et-EE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5137064"/>
                  </a:ext>
                </a:extLst>
              </a:tr>
              <a:tr h="369669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Lisaeelarve maht</a:t>
                      </a:r>
                      <a:endParaRPr lang="et-EE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2 539 525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1919608"/>
                  </a:ext>
                </a:extLst>
              </a:tr>
              <a:tr h="369669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PÕHITEGEVUSE TULUD KOKKU</a:t>
                      </a:r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401 074</a:t>
                      </a:r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7540548"/>
                  </a:ext>
                </a:extLst>
              </a:tr>
              <a:tr h="369669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Kohustuste võtmine (+)</a:t>
                      </a:r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1 384 000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6807990"/>
                  </a:ext>
                </a:extLst>
              </a:tr>
              <a:tr h="369669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LIKVIIDSETE VARADE MUUTUS</a:t>
                      </a:r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16 952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3975446"/>
                  </a:ext>
                </a:extLst>
              </a:tr>
              <a:tr h="369669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PÕHITEGEVUSE KULUD KOKKU</a:t>
                      </a:r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t-E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-587 118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191033"/>
                  </a:ext>
                </a:extLst>
              </a:tr>
              <a:tr h="369669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Põhivara soetus (-)</a:t>
                      </a:r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-2 152 406</a:t>
                      </a:r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96251272"/>
                  </a:ext>
                </a:extLst>
              </a:tr>
              <a:tr h="369669">
                <a:tc>
                  <a:txBody>
                    <a:bodyPr/>
                    <a:lstStyle/>
                    <a:p>
                      <a:pPr algn="l" fontAlgn="b"/>
                      <a:r>
                        <a:rPr lang="et-EE" sz="18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Kohustuste tasumine (-)</a:t>
                      </a:r>
                      <a:endParaRPr lang="et-EE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199 998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7259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55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41E1ADB-067D-4B0E-AF66-F419A60CF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2025.aasta lisaeelarves planeeritavad investeeringud on kokku 2,1 miljonit eurot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E225AD2-4580-4C62-924E-CD3DA734A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/>
          </a:bodyPr>
          <a:lstStyle/>
          <a:p>
            <a:r>
              <a:rPr lang="et-EE" sz="2800" dirty="0"/>
              <a:t>Lisaeelarve planeeritud investeeringute maht  on kokku ligi 2,1 miljonit eurot</a:t>
            </a:r>
          </a:p>
          <a:p>
            <a:pPr marL="0" indent="0">
              <a:buNone/>
            </a:pPr>
            <a:r>
              <a:rPr lang="et-EE" sz="2800" dirty="0"/>
              <a:t>Milleks meil on 2 rahastusallikat: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sz="2800" dirty="0"/>
              <a:t>Toetused 738 tuhat eurot (MKM, RTK)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sz="2800" dirty="0"/>
              <a:t>Laenuvahendid 1,3 miljonit eurot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51557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0C5AE40-A62B-497A-A9CB-1436C9F9A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45031"/>
          </a:xfrm>
        </p:spPr>
        <p:txBody>
          <a:bodyPr>
            <a:normAutofit/>
          </a:bodyPr>
          <a:lstStyle/>
          <a:p>
            <a:r>
              <a:rPr lang="et-EE" dirty="0"/>
              <a:t>Lisaeelarve investeeringud: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7374AE0-01B0-4762-A9E4-D1FD9748D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05055"/>
            <a:ext cx="8915400" cy="4179068"/>
          </a:xfrm>
        </p:spPr>
        <p:txBody>
          <a:bodyPr>
            <a:normAutofit/>
          </a:bodyPr>
          <a:lstStyle/>
          <a:p>
            <a:endParaRPr lang="et-EE" sz="2400" dirty="0"/>
          </a:p>
          <a:p>
            <a:r>
              <a:rPr lang="sv-SE" sz="2400" dirty="0"/>
              <a:t>Rakvere linna sademevee kraavide rekonstrueerimise ehitusprojekt</a:t>
            </a:r>
            <a:r>
              <a:rPr lang="et-EE" sz="2400" dirty="0"/>
              <a:t> 509 406 eurot (taotlemisel);</a:t>
            </a:r>
          </a:p>
          <a:p>
            <a:r>
              <a:rPr lang="et-EE" sz="2400" dirty="0"/>
              <a:t>Tartu kergliiklustee 300 000 eurot;</a:t>
            </a:r>
          </a:p>
          <a:p>
            <a:r>
              <a:rPr lang="et-EE" sz="2400" dirty="0"/>
              <a:t>Skatepark 274 000 eurot;</a:t>
            </a:r>
          </a:p>
          <a:p>
            <a:r>
              <a:rPr lang="fi-FI" sz="2400" dirty="0"/>
              <a:t>Arvo Pärdile pühendatud muusikamaja Ukuaru</a:t>
            </a:r>
            <a:endParaRPr lang="et-EE" sz="2400" dirty="0"/>
          </a:p>
          <a:p>
            <a:pPr marL="0" indent="0">
              <a:buNone/>
            </a:pPr>
            <a:r>
              <a:rPr lang="et-EE" sz="2400" dirty="0"/>
              <a:t>kontsertklaver, sisustus, inventar, mööbel 610 000 eurot;</a:t>
            </a:r>
          </a:p>
          <a:p>
            <a:r>
              <a:rPr lang="et-EE" sz="2400" dirty="0"/>
              <a:t>Muusikakool MATAprojekt pillipargi uuendamine 195 000 eurot (2024. aastast ületoomine);</a:t>
            </a:r>
          </a:p>
          <a:p>
            <a:pPr marL="0" indent="0">
              <a:buNone/>
            </a:pPr>
            <a:endParaRPr lang="et-EE" sz="2400" dirty="0"/>
          </a:p>
          <a:p>
            <a:pPr marL="0" indent="0">
              <a:buNone/>
            </a:pPr>
            <a:endParaRPr lang="et-EE" sz="2400" dirty="0"/>
          </a:p>
          <a:p>
            <a:pPr marL="0" indent="0"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019690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4A432-AA65-0BB5-03CD-6767829B9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587BA76-FA18-D752-E220-4642E5FB3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45031"/>
          </a:xfrm>
        </p:spPr>
        <p:txBody>
          <a:bodyPr>
            <a:normAutofit/>
          </a:bodyPr>
          <a:lstStyle/>
          <a:p>
            <a:r>
              <a:rPr lang="et-EE" dirty="0"/>
              <a:t>Lisaeelarve investeeringud: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C6AFB06-EC7E-4FD7-9754-BA8F36F26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16205"/>
            <a:ext cx="8915400" cy="3667917"/>
          </a:xfrm>
        </p:spPr>
        <p:txBody>
          <a:bodyPr>
            <a:normAutofit/>
          </a:bodyPr>
          <a:lstStyle/>
          <a:p>
            <a:r>
              <a:rPr lang="et-EE" sz="2400" dirty="0"/>
              <a:t>Vabaduse Kool ehitustööd 87 000 eurot;</a:t>
            </a:r>
          </a:p>
          <a:p>
            <a:r>
              <a:rPr lang="et-EE" sz="2400" dirty="0"/>
              <a:t>Maneeži katus 68 000 eurot;</a:t>
            </a:r>
          </a:p>
          <a:p>
            <a:r>
              <a:rPr lang="et-EE" sz="2400" dirty="0"/>
              <a:t>Lasteaia ehitustööd 54 000 eurot </a:t>
            </a:r>
            <a:r>
              <a:rPr lang="et-EE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(sh Triinu maja õueala mängulinnak, Kungla maja akende kiletamine ja fasaadi remonttööd, Rohuaia maja õueala liivakastide korrastamine);</a:t>
            </a:r>
          </a:p>
          <a:p>
            <a:r>
              <a:rPr lang="et-EE" sz="2400" dirty="0"/>
              <a:t>Põhikooli klassiruumide ehitustööd 35 000 eurot;</a:t>
            </a:r>
          </a:p>
          <a:p>
            <a:r>
              <a:rPr lang="et-EE" sz="2400" dirty="0"/>
              <a:t>Reaalkooli klassiruumide ehitustööd 20 000 eurot.</a:t>
            </a:r>
          </a:p>
          <a:p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094858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1056F11-24DD-9C53-F2D4-AD671DB02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Suuremad muudatused lisaeelarves tegevusalade lõikes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5EB8B0C-1754-742B-0124-3F7951CDA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2163028"/>
            <a:ext cx="8911687" cy="4433263"/>
          </a:xfrm>
        </p:spPr>
        <p:txBody>
          <a:bodyPr>
            <a:normAutofit/>
          </a:bodyPr>
          <a:lstStyle/>
          <a:p>
            <a:r>
              <a:rPr lang="et-EE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Seminari-Kungla tn mänguväljaku uuendamine ( 38 000 eurot);</a:t>
            </a:r>
          </a:p>
          <a:p>
            <a:r>
              <a:rPr lang="et-EE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Vaimse tervise edendamine (49 456 eurot, sh 24 456 riigi toetus);</a:t>
            </a:r>
          </a:p>
          <a:p>
            <a:r>
              <a:rPr lang="et-EE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Jalgpallihalli sisustus ja inventar (38 000 eurot);</a:t>
            </a:r>
          </a:p>
          <a:p>
            <a:r>
              <a:rPr lang="et-EE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Linna sotsiaalosakonna halduskulud (20 000 eurot narkoennetustegevusele).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235781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056F679-17C5-CED2-7D27-AAFD3AB42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Laenukohustus 2025 aasta lisaeelarves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6BEBABD-AEE3-9A50-C393-1B3C640A1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56672"/>
            <a:ext cx="8915400" cy="469997"/>
          </a:xfrm>
        </p:spPr>
        <p:txBody>
          <a:bodyPr>
            <a:normAutofit/>
          </a:bodyPr>
          <a:lstStyle/>
          <a:p>
            <a:r>
              <a:rPr lang="et-EE" dirty="0"/>
              <a:t>2025. aasta lisaeelarves on planeeritud laen summas 1 384 000 eurot: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0398022-E419-2630-806B-818CB8B31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000718"/>
              </p:ext>
            </p:extLst>
          </p:nvPr>
        </p:nvGraphicFramePr>
        <p:xfrm>
          <a:off x="2471765" y="2226669"/>
          <a:ext cx="8911687" cy="30503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0887">
                  <a:extLst>
                    <a:ext uri="{9D8B030D-6E8A-4147-A177-3AD203B41FA5}">
                      <a16:colId xmlns:a16="http://schemas.microsoft.com/office/drawing/2014/main" val="882398521"/>
                    </a:ext>
                  </a:extLst>
                </a:gridCol>
                <a:gridCol w="7210800">
                  <a:extLst>
                    <a:ext uri="{9D8B030D-6E8A-4147-A177-3AD203B41FA5}">
                      <a16:colId xmlns:a16="http://schemas.microsoft.com/office/drawing/2014/main" val="1257874941"/>
                    </a:ext>
                  </a:extLst>
                </a:gridCol>
              </a:tblGrid>
              <a:tr h="239012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100 000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Tartu tn kergliiklustee ehituse omaosalus</a:t>
                      </a:r>
                      <a:endParaRPr lang="fi-FI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7074089"/>
                  </a:ext>
                </a:extLst>
              </a:tr>
              <a:tr h="239012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274 000</a:t>
                      </a:r>
                      <a:endParaRPr lang="et-EE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Skatepargi ehitus; sh ligipääs, parkla, valgustus;  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89616206"/>
                  </a:ext>
                </a:extLst>
              </a:tr>
              <a:tr h="239012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68 000</a:t>
                      </a:r>
                      <a:endParaRPr lang="et-EE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Maneeži katuse ehituse omaosalus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86402580"/>
                  </a:ext>
                </a:extLst>
              </a:tr>
              <a:tr h="307126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158 000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Rakvere linna sademevee kraavide rekonstrueerimise ehitusprojekt</a:t>
                      </a:r>
                      <a:endParaRPr lang="sv-S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73222812"/>
                  </a:ext>
                </a:extLst>
              </a:tr>
              <a:tr h="239012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260 000</a:t>
                      </a:r>
                      <a:endParaRPr lang="et-EE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Muusikamaja kontsertklaveri soetus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15706051"/>
                  </a:ext>
                </a:extLst>
              </a:tr>
              <a:tr h="273619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350 000</a:t>
                      </a:r>
                      <a:endParaRPr lang="et-EE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Muusikamaja mööbel, sisustus, tablood, ekraanid jm</a:t>
                      </a:r>
                      <a:endParaRPr lang="fi-FI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76696993"/>
                  </a:ext>
                </a:extLst>
              </a:tr>
              <a:tr h="239012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38 000</a:t>
                      </a:r>
                      <a:endParaRPr lang="et-EE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Seminari-Kungla tänava mänguväljaku uuendamine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42191235"/>
                  </a:ext>
                </a:extLst>
              </a:tr>
              <a:tr h="239012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81 000</a:t>
                      </a:r>
                      <a:endParaRPr lang="et-EE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Vabaduse Kooli ehitustööd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606317"/>
                  </a:ext>
                </a:extLst>
              </a:tr>
              <a:tr h="239012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20 000</a:t>
                      </a:r>
                      <a:endParaRPr lang="et-EE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Reaalkooli ehitustööd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14102335"/>
                  </a:ext>
                </a:extLst>
              </a:tr>
              <a:tr h="239012">
                <a:tc>
                  <a:txBody>
                    <a:bodyPr/>
                    <a:lstStyle/>
                    <a:p>
                      <a:pPr algn="r" fontAlgn="b"/>
                      <a:r>
                        <a:rPr lang="et-EE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35 000</a:t>
                      </a:r>
                      <a:endParaRPr lang="et-EE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Põhikooli ehitustööd</a:t>
                      </a:r>
                      <a:endParaRPr lang="et-EE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0005935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9387C24-B595-FDD3-5292-D045ADB17E52}"/>
              </a:ext>
            </a:extLst>
          </p:cNvPr>
          <p:cNvSpPr txBox="1"/>
          <p:nvPr/>
        </p:nvSpPr>
        <p:spPr>
          <a:xfrm>
            <a:off x="2680379" y="5423826"/>
            <a:ext cx="61006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t-E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2025. aasta laenu lõplik suurus selgub pärast hangete läbiviimist ja ehitusmahtude selgumist.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65379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CC6B782-C835-447D-AD67-C864BBA1B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086F6B0-6636-4DF3-A540-9E904BF45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t-EE" sz="4000" dirty="0"/>
          </a:p>
          <a:p>
            <a:pPr marL="0" indent="0" algn="ctr">
              <a:buNone/>
            </a:pPr>
            <a:endParaRPr lang="et-EE" sz="4800" dirty="0"/>
          </a:p>
          <a:p>
            <a:pPr marL="0" indent="0" algn="ctr">
              <a:buNone/>
            </a:pPr>
            <a:r>
              <a:rPr lang="et-EE" sz="4800" dirty="0"/>
              <a:t>Tänan!</a:t>
            </a:r>
          </a:p>
        </p:txBody>
      </p:sp>
    </p:spTree>
    <p:extLst>
      <p:ext uri="{BB962C8B-B14F-4D97-AF65-F5344CB8AC3E}">
        <p14:creationId xmlns:p14="http://schemas.microsoft.com/office/powerpoint/2010/main" val="744204460"/>
      </p:ext>
    </p:extLst>
  </p:cSld>
  <p:clrMapOvr>
    <a:masterClrMapping/>
  </p:clrMapOvr>
</p:sld>
</file>

<file path=ppt/theme/theme1.xml><?xml version="1.0" encoding="utf-8"?>
<a:theme xmlns:a="http://schemas.openxmlformats.org/drawingml/2006/main" name="Rohukõrred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{E5A6F4CE-C8A9-4488-ACA9-F4874B69E053}tf02892315</Template>
  <TotalTime>3724</TotalTime>
  <Words>376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Times New Roman</vt:lpstr>
      <vt:lpstr>Wingdings</vt:lpstr>
      <vt:lpstr>Wingdings 3</vt:lpstr>
      <vt:lpstr>Rohukõrred</vt:lpstr>
      <vt:lpstr>Rakvere linna 2025. aasta lisaeelarve EELNÕU</vt:lpstr>
      <vt:lpstr>2025 lisaeelarve</vt:lpstr>
      <vt:lpstr>Lisaeelarve maht</vt:lpstr>
      <vt:lpstr>2025.aasta lisaeelarves planeeritavad investeeringud on kokku 2,1 miljonit eurot </vt:lpstr>
      <vt:lpstr>Lisaeelarve investeeringud:</vt:lpstr>
      <vt:lpstr>Lisaeelarve investeeringud:</vt:lpstr>
      <vt:lpstr>Suuremad muudatused lisaeelarves tegevusalade lõikes</vt:lpstr>
      <vt:lpstr>Laenukohustus 2025 aasta lisaeelarves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Rakvere linna 2025 aasta lisaeelarve EELNÕU</dc:title>
  <dc:creator>Ruth Jõgiste</dc:creator>
  <cp:lastModifiedBy>Ruth Jõgiste</cp:lastModifiedBy>
  <cp:revision>52</cp:revision>
  <cp:lastPrinted>2025-03-13T07:06:22Z</cp:lastPrinted>
  <dcterms:created xsi:type="dcterms:W3CDTF">2020-02-18T11:43:02Z</dcterms:created>
  <dcterms:modified xsi:type="dcterms:W3CDTF">2025-03-13T09:33:49Z</dcterms:modified>
</cp:coreProperties>
</file>