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omments/modernComment_1AB_7D6198F.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391" r:id="rId2"/>
    <p:sldId id="392" r:id="rId3"/>
    <p:sldId id="416" r:id="rId4"/>
    <p:sldId id="415" r:id="rId5"/>
    <p:sldId id="423" r:id="rId6"/>
    <p:sldId id="425" r:id="rId7"/>
    <p:sldId id="431" r:id="rId8"/>
    <p:sldId id="435" r:id="rId9"/>
    <p:sldId id="436" r:id="rId10"/>
    <p:sldId id="432" r:id="rId11"/>
    <p:sldId id="433" r:id="rId12"/>
    <p:sldId id="426" r:id="rId13"/>
    <p:sldId id="427" r:id="rId14"/>
    <p:sldId id="429" r:id="rId15"/>
    <p:sldId id="434" r:id="rId16"/>
  </p:sldIdLst>
  <p:sldSz cx="9144000" cy="6858000" type="screen4x3"/>
  <p:notesSz cx="7010400" cy="9296400"/>
  <p:defaultTextStyle>
    <a:defPPr>
      <a:defRPr lang="et-E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306A40-312D-39AB-4AF1-7FABCC07CFAE}" name="Ruth Jõgiste" initials="RJ" userId="S::ruth.jogiste@rakverelv.onmicrosoft.com::6b984b2c-b213-4a6d-bcfb-598b3445d09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3926"/>
    <a:srgbClr val="D0D002"/>
    <a:srgbClr val="CA1A08"/>
    <a:srgbClr val="FA9D8A"/>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7113" autoAdjust="0"/>
    <p:restoredTop sz="94612" autoAdjust="0"/>
  </p:normalViewPr>
  <p:slideViewPr>
    <p:cSldViewPr>
      <p:cViewPr varScale="1">
        <p:scale>
          <a:sx n="101" d="100"/>
          <a:sy n="101" d="100"/>
        </p:scale>
        <p:origin x="20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dc-lv01\Homes$\ruth.jogiste\Documents\A.RUTH\Eelarve\2022\VK%20ja%20LV%20eeln&#245;ud\powerpointi%20materjalid\2022%20eelarve%20l&#252;hi&#252;levaate%20pildimaterjali%20algfai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c-lv01\Homes$\ruth.jogiste\Documents\A.RUTH\Eelarve\2022\VK%20ja%20LV%20eeln&#245;ud\powerpointi%20materjalid\2022%20eelarve%20l&#252;hi&#252;levaate%20pildimaterjali%20algfail.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7AB6-4715-BB75-1D07F2560B40}"/>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7AB6-4715-BB75-1D07F2560B40}"/>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7AB6-4715-BB75-1D07F2560B40}"/>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'2022 pildid'!$A$13:$A$15</c:f>
              <c:strCache>
                <c:ptCount val="3"/>
                <c:pt idx="0">
                  <c:v>Personalikulud</c:v>
                </c:pt>
                <c:pt idx="1">
                  <c:v>Majandamiskulud</c:v>
                </c:pt>
                <c:pt idx="2">
                  <c:v>Antavad toetused tegevuskuludeks</c:v>
                </c:pt>
              </c:strCache>
            </c:strRef>
          </c:cat>
          <c:val>
            <c:numRef>
              <c:f>'2022 pildid'!$B$13:$B$15</c:f>
              <c:numCache>
                <c:formatCode>#,##0.00</c:formatCode>
                <c:ptCount val="3"/>
                <c:pt idx="0">
                  <c:v>13129886</c:v>
                </c:pt>
                <c:pt idx="1">
                  <c:v>8817272</c:v>
                </c:pt>
                <c:pt idx="2">
                  <c:v>1631265</c:v>
                </c:pt>
              </c:numCache>
            </c:numRef>
          </c:val>
          <c:extLst>
            <c:ext xmlns:c16="http://schemas.microsoft.com/office/drawing/2014/chart" uri="{C3380CC4-5D6E-409C-BE32-E72D297353CC}">
              <c16:uniqueId val="{00000006-7AB6-4715-BB75-1D07F2560B40}"/>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5326618365537314"/>
          <c:y val="0.29828146133543887"/>
          <c:w val="0.33412546435385593"/>
          <c:h val="0.29573019250031068"/>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00" b="0" i="0" u="none" strike="noStrike" kern="1200" baseline="0">
              <a:solidFill>
                <a:schemeClr val="dk1">
                  <a:lumMod val="75000"/>
                  <a:lumOff val="25000"/>
                </a:schemeClr>
              </a:solidFill>
              <a:latin typeface="+mn-lt"/>
              <a:ea typeface="+mn-ea"/>
              <a:cs typeface="+mn-cs"/>
            </a:defRPr>
          </a:pPr>
          <a:endParaRPr lang="et-E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95892234461566"/>
          <c:y val="0.14806010359816135"/>
          <c:w val="0.50092342596679973"/>
          <c:h val="0.81313919093446652"/>
        </c:manualLayout>
      </c:layout>
      <c:pieChart>
        <c:varyColors val="1"/>
        <c:ser>
          <c:idx val="0"/>
          <c:order val="0"/>
          <c:explosion val="2"/>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260-40A2-8F2B-62FF3DD6AFCC}"/>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260-40A2-8F2B-62FF3DD6AFCC}"/>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260-40A2-8F2B-62FF3DD6AFCC}"/>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A260-40A2-8F2B-62FF3DD6AFCC}"/>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A260-40A2-8F2B-62FF3DD6AFCC}"/>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A260-40A2-8F2B-62FF3DD6AFCC}"/>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A260-40A2-8F2B-62FF3DD6AFCC}"/>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A260-40A2-8F2B-62FF3DD6AFCC}"/>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A260-40A2-8F2B-62FF3DD6AFCC}"/>
              </c:ext>
            </c:extLst>
          </c:dPt>
          <c:dLbls>
            <c:dLbl>
              <c:idx val="1"/>
              <c:layout>
                <c:manualLayout>
                  <c:x val="0.10164153209662352"/>
                  <c:y val="-0.11775472510380647"/>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260-40A2-8F2B-62FF3DD6AFCC}"/>
                </c:ext>
              </c:extLst>
            </c:dLbl>
            <c:dLbl>
              <c:idx val="2"/>
              <c:layout>
                <c:manualLayout>
                  <c:x val="8.1390836575675737E-2"/>
                  <c:y val="-2.6241164298907082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A260-40A2-8F2B-62FF3DD6AFCC}"/>
                </c:ext>
              </c:extLst>
            </c:dLbl>
            <c:dLbl>
              <c:idx val="3"/>
              <c:layout>
                <c:manualLayout>
                  <c:x val="4.1123681247797091E-2"/>
                  <c:y val="8.5991195545001259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A260-40A2-8F2B-62FF3DD6AFCC}"/>
                </c:ext>
              </c:extLst>
            </c:dLbl>
            <c:dLbl>
              <c:idx val="4"/>
              <c:layout>
                <c:manualLayout>
                  <c:x val="3.9986380450813923E-2"/>
                  <c:y val="0.12669749614631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A260-40A2-8F2B-62FF3DD6AFCC}"/>
                </c:ext>
              </c:extLst>
            </c:dLbl>
            <c:dLbl>
              <c:idx val="5"/>
              <c:layout>
                <c:manualLayout>
                  <c:x val="-6.2877660175137823E-2"/>
                  <c:y val="6.250635337249510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A260-40A2-8F2B-62FF3DD6AFCC}"/>
                </c:ext>
              </c:extLst>
            </c:dLbl>
            <c:dLbl>
              <c:idx val="6"/>
              <c:layout>
                <c:manualLayout>
                  <c:x val="-0.1008919435917968"/>
                  <c:y val="9.2041294838145233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A260-40A2-8F2B-62FF3DD6AFCC}"/>
                </c:ext>
              </c:extLst>
            </c:dLbl>
            <c:dLbl>
              <c:idx val="7"/>
              <c:layout>
                <c:manualLayout>
                  <c:x val="4.7701786624781417E-2"/>
                  <c:y val="9.6616256301295667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lt1"/>
                      </a:solidFill>
                      <a:latin typeface="+mn-lt"/>
                      <a:ea typeface="+mn-ea"/>
                      <a:cs typeface="+mn-cs"/>
                    </a:defRPr>
                  </a:pPr>
                  <a:endParaRPr lang="et-EE"/>
                </a:p>
              </c:txPr>
              <c:dLblPos val="bestFit"/>
              <c:showLegendKey val="0"/>
              <c:showVal val="0"/>
              <c:showCatName val="0"/>
              <c:showSerName val="0"/>
              <c:showPercent val="1"/>
              <c:showBubbleSize val="0"/>
              <c:extLst>
                <c:ext xmlns:c15="http://schemas.microsoft.com/office/drawing/2012/chart" uri="{CE6537A1-D6FC-4f65-9D91-7224C49458BB}">
                  <c15:layout>
                    <c:manualLayout>
                      <c:w val="6.3798348544111261E-2"/>
                      <c:h val="5.7160632698690442E-2"/>
                    </c:manualLayout>
                  </c15:layout>
                </c:ext>
                <c:ext xmlns:c16="http://schemas.microsoft.com/office/drawing/2014/chart" uri="{C3380CC4-5D6E-409C-BE32-E72D297353CC}">
                  <c16:uniqueId val="{0000000F-A260-40A2-8F2B-62FF3DD6AFCC}"/>
                </c:ext>
              </c:extLst>
            </c:dLbl>
            <c:dLbl>
              <c:idx val="8"/>
              <c:layout>
                <c:manualLayout>
                  <c:x val="6.5260225783380726E-2"/>
                  <c:y val="0.16306350595064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A260-40A2-8F2B-62FF3DD6AFCC}"/>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'2022 pildid'!$A$37:$A$45</c:f>
              <c:strCache>
                <c:ptCount val="9"/>
                <c:pt idx="0">
                  <c:v>Haridus</c:v>
                </c:pt>
                <c:pt idx="1">
                  <c:v>Vabaaeg, kultuur ja religioon</c:v>
                </c:pt>
                <c:pt idx="2">
                  <c:v>Sotsiaalne kaitse</c:v>
                </c:pt>
                <c:pt idx="3">
                  <c:v>Majandus</c:v>
                </c:pt>
                <c:pt idx="4">
                  <c:v>Üldised valitsussektori teenused</c:v>
                </c:pt>
                <c:pt idx="5">
                  <c:v>Keskkonnakaitse</c:v>
                </c:pt>
                <c:pt idx="6">
                  <c:v>Elamu- ja kommunaalmajandus</c:v>
                </c:pt>
                <c:pt idx="7">
                  <c:v>Tervishoid</c:v>
                </c:pt>
                <c:pt idx="8">
                  <c:v>Avalik kord ja julgeolek</c:v>
                </c:pt>
              </c:strCache>
            </c:strRef>
          </c:cat>
          <c:val>
            <c:numRef>
              <c:f>'2022 pildid'!$D$37:$D$45</c:f>
              <c:numCache>
                <c:formatCode>#,##0.00</c:formatCode>
                <c:ptCount val="9"/>
                <c:pt idx="0">
                  <c:v>12153127</c:v>
                </c:pt>
                <c:pt idx="1">
                  <c:v>3313656</c:v>
                </c:pt>
                <c:pt idx="2">
                  <c:v>2741265</c:v>
                </c:pt>
                <c:pt idx="3">
                  <c:v>1991500</c:v>
                </c:pt>
                <c:pt idx="4">
                  <c:v>1711150</c:v>
                </c:pt>
                <c:pt idx="5">
                  <c:v>1096500</c:v>
                </c:pt>
                <c:pt idx="6">
                  <c:v>617025</c:v>
                </c:pt>
                <c:pt idx="7">
                  <c:v>81000</c:v>
                </c:pt>
                <c:pt idx="8">
                  <c:v>24000</c:v>
                </c:pt>
              </c:numCache>
            </c:numRef>
          </c:val>
          <c:extLst>
            <c:ext xmlns:c16="http://schemas.microsoft.com/office/drawing/2014/chart" uri="{C3380CC4-5D6E-409C-BE32-E72D297353CC}">
              <c16:uniqueId val="{00000012-A260-40A2-8F2B-62FF3DD6AFCC}"/>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rtl="0">
            <a:defRPr sz="900" b="0" i="0" u="none" strike="noStrike" kern="1200" baseline="0">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omments/modernComment_1AB_7D6198F.xml><?xml version="1.0" encoding="utf-8"?>
<p188:cmLst xmlns:a="http://schemas.openxmlformats.org/drawingml/2006/main" xmlns:r="http://schemas.openxmlformats.org/officeDocument/2006/relationships" xmlns:p188="http://schemas.microsoft.com/office/powerpoint/2018/8/main">
  <p188:cm id="{E9D0FA6B-B3DF-44F1-AB66-B8FC94F163CB}" authorId="{22306A40-312D-39AB-4AF1-7FABCC07CFAE}" created="2021-12-20T11:52:36.539">
    <ac:txMkLst xmlns:ac="http://schemas.microsoft.com/office/drawing/2013/main/command">
      <pc:docMk xmlns:pc="http://schemas.microsoft.com/office/powerpoint/2013/main/command"/>
      <pc:sldMk xmlns:pc="http://schemas.microsoft.com/office/powerpoint/2013/main/command" cId="131471759" sldId="427"/>
      <ac:spMk id="3" creationId="{B2BD93FA-2D57-46FF-B4D3-443707A4241D}"/>
      <ac:txMk cp="30" len="15">
        <ac:context len="776" hash="3754404795"/>
      </ac:txMk>
    </ac:txMkLst>
    <p188:pos x="7368988" y="672353"/>
    <p188:txBody>
      <a:bodyPr/>
      <a:lstStyle/>
      <a:p>
        <a:r>
          <a:rPr lang="et-EE"/>
          <a:t>seletuskirjas summa (ei sisalda töötasu alammäära tõusu)
RG 3 052 383,
RRG 2 617 523</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CAE5C434-01EF-4F9E-8B61-5247F9E48ECF}"/>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eaLnBrk="0" hangingPunct="0">
              <a:defRPr sz="1200">
                <a:latin typeface="Arial" charset="0"/>
                <a:cs typeface="Arial" charset="0"/>
              </a:defRPr>
            </a:lvl1pPr>
          </a:lstStyle>
          <a:p>
            <a:pPr>
              <a:defRPr/>
            </a:pPr>
            <a:endParaRPr lang="et-EE" altLang="et-EE"/>
          </a:p>
        </p:txBody>
      </p:sp>
      <p:sp>
        <p:nvSpPr>
          <p:cNvPr id="81923" name="Rectangle 3">
            <a:extLst>
              <a:ext uri="{FF2B5EF4-FFF2-40B4-BE49-F238E27FC236}">
                <a16:creationId xmlns:a16="http://schemas.microsoft.com/office/drawing/2014/main" id="{E9254899-49F9-457B-ABC0-3E9BF4AB4C64}"/>
              </a:ext>
            </a:extLst>
          </p:cNvPr>
          <p:cNvSpPr>
            <a:spLocks noGrp="1" noChangeArrowheads="1"/>
          </p:cNvSpPr>
          <p:nvPr>
            <p:ph type="dt" sz="quarter" idx="1"/>
          </p:nvPr>
        </p:nvSpPr>
        <p:spPr bwMode="auto">
          <a:xfrm>
            <a:off x="3970338"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algn="r" eaLnBrk="0" hangingPunct="0">
              <a:defRPr sz="1200">
                <a:latin typeface="Arial" charset="0"/>
                <a:cs typeface="Arial" charset="0"/>
              </a:defRPr>
            </a:lvl1pPr>
          </a:lstStyle>
          <a:p>
            <a:pPr>
              <a:defRPr/>
            </a:pPr>
            <a:fld id="{215B296D-26EB-489A-9159-9C99B0F9B2A0}" type="datetimeFigureOut">
              <a:rPr lang="et-EE" altLang="et-EE"/>
              <a:pPr>
                <a:defRPr/>
              </a:pPr>
              <a:t>21.03.2022</a:t>
            </a:fld>
            <a:endParaRPr lang="et-EE" altLang="et-EE"/>
          </a:p>
        </p:txBody>
      </p:sp>
      <p:sp>
        <p:nvSpPr>
          <p:cNvPr id="81924" name="Rectangle 4">
            <a:extLst>
              <a:ext uri="{FF2B5EF4-FFF2-40B4-BE49-F238E27FC236}">
                <a16:creationId xmlns:a16="http://schemas.microsoft.com/office/drawing/2014/main" id="{A8ABD6CF-FB33-4182-8790-AED4935D4524}"/>
              </a:ext>
            </a:extLst>
          </p:cNvPr>
          <p:cNvSpPr>
            <a:spLocks noGrp="1" noChangeArrowheads="1"/>
          </p:cNvSpPr>
          <p:nvPr>
            <p:ph type="ftr" sz="quarter" idx="2"/>
          </p:nvPr>
        </p:nvSpPr>
        <p:spPr bwMode="auto">
          <a:xfrm>
            <a:off x="0" y="8829675"/>
            <a:ext cx="3038475" cy="465138"/>
          </a:xfrm>
          <a:prstGeom prst="rect">
            <a:avLst/>
          </a:prstGeom>
          <a:noFill/>
          <a:ln>
            <a:noFill/>
          </a:ln>
          <a:effectLst/>
        </p:spPr>
        <p:txBody>
          <a:bodyPr vert="horz" wrap="square" lIns="93177" tIns="46589" rIns="93177" bIns="46589" numCol="1" anchor="b" anchorCtr="0" compatLnSpc="1">
            <a:prstTxWarp prst="textNoShape">
              <a:avLst/>
            </a:prstTxWarp>
          </a:bodyPr>
          <a:lstStyle>
            <a:lvl1pPr eaLnBrk="0" hangingPunct="0">
              <a:defRPr sz="1200">
                <a:latin typeface="Arial" charset="0"/>
                <a:cs typeface="Arial" charset="0"/>
              </a:defRPr>
            </a:lvl1pPr>
          </a:lstStyle>
          <a:p>
            <a:pPr>
              <a:defRPr/>
            </a:pPr>
            <a:endParaRPr lang="et-EE" altLang="et-EE"/>
          </a:p>
        </p:txBody>
      </p:sp>
      <p:sp>
        <p:nvSpPr>
          <p:cNvPr id="81925" name="Rectangle 5">
            <a:extLst>
              <a:ext uri="{FF2B5EF4-FFF2-40B4-BE49-F238E27FC236}">
                <a16:creationId xmlns:a16="http://schemas.microsoft.com/office/drawing/2014/main" id="{88C4F4AA-E4C5-4C62-B93A-38E7C0FE5B39}"/>
              </a:ext>
            </a:extLst>
          </p:cNvPr>
          <p:cNvSpPr>
            <a:spLocks noGrp="1" noChangeArrowheads="1"/>
          </p:cNvSpPr>
          <p:nvPr>
            <p:ph type="sldNum" sz="quarter" idx="3"/>
          </p:nvPr>
        </p:nvSpPr>
        <p:spPr bwMode="auto">
          <a:xfrm>
            <a:off x="3970338" y="8829675"/>
            <a:ext cx="3038475" cy="465138"/>
          </a:xfrm>
          <a:prstGeom prst="rect">
            <a:avLst/>
          </a:prstGeom>
          <a:noFill/>
          <a:ln>
            <a:noFill/>
          </a:ln>
          <a:effectLst/>
        </p:spPr>
        <p:txBody>
          <a:bodyPr vert="horz" wrap="square" lIns="93177" tIns="46589" rIns="93177" bIns="46589" numCol="1" anchor="b" anchorCtr="0" compatLnSpc="1">
            <a:prstTxWarp prst="textNoShape">
              <a:avLst/>
            </a:prstTxWarp>
          </a:bodyPr>
          <a:lstStyle>
            <a:lvl1pPr algn="r" eaLnBrk="0" hangingPunct="0">
              <a:defRPr sz="1200" smtClean="0"/>
            </a:lvl1pPr>
          </a:lstStyle>
          <a:p>
            <a:pPr>
              <a:defRPr/>
            </a:pPr>
            <a:fld id="{A19154D1-2BFA-4550-87C6-1878777B0D5D}" type="slidenum">
              <a:rPr lang="et-EE" altLang="et-EE"/>
              <a:pPr>
                <a:defRPr/>
              </a:pPr>
              <a:t>‹#›</a:t>
            </a:fld>
            <a:endParaRPr lang="et-EE" altLang="et-E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t-E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t-EE"/>
          </a:p>
        </p:txBody>
      </p:sp>
      <p:sp>
        <p:nvSpPr>
          <p:cNvPr id="4" name="Date Placeholder 3">
            <a:extLst>
              <a:ext uri="{FF2B5EF4-FFF2-40B4-BE49-F238E27FC236}">
                <a16:creationId xmlns:a16="http://schemas.microsoft.com/office/drawing/2014/main" id="{BE5536A0-D750-4FD8-8A2E-7EBAE17C76FE}"/>
              </a:ext>
            </a:extLst>
          </p:cNvPr>
          <p:cNvSpPr>
            <a:spLocks noGrp="1"/>
          </p:cNvSpPr>
          <p:nvPr>
            <p:ph type="dt" sz="half" idx="10"/>
          </p:nvPr>
        </p:nvSpPr>
        <p:spPr/>
        <p:txBody>
          <a:bodyPr/>
          <a:lstStyle>
            <a:lvl1pPr>
              <a:defRPr/>
            </a:lvl1pPr>
          </a:lstStyle>
          <a:p>
            <a:pPr>
              <a:defRPr/>
            </a:pPr>
            <a:fld id="{728ED53D-2D7A-40A7-84E8-7378D6E477FE}" type="datetimeFigureOut">
              <a:rPr lang="et-EE"/>
              <a:pPr>
                <a:defRPr/>
              </a:pPr>
              <a:t>21.03.2022</a:t>
            </a:fld>
            <a:endParaRPr lang="et-EE"/>
          </a:p>
        </p:txBody>
      </p:sp>
      <p:sp>
        <p:nvSpPr>
          <p:cNvPr id="5" name="Footer Placeholder 4">
            <a:extLst>
              <a:ext uri="{FF2B5EF4-FFF2-40B4-BE49-F238E27FC236}">
                <a16:creationId xmlns:a16="http://schemas.microsoft.com/office/drawing/2014/main" id="{A11C18DA-D68B-402F-835E-A375C8496507}"/>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6883BA39-A638-4978-9D40-99AF1501EF3C}"/>
              </a:ext>
            </a:extLst>
          </p:cNvPr>
          <p:cNvSpPr>
            <a:spLocks noGrp="1"/>
          </p:cNvSpPr>
          <p:nvPr>
            <p:ph type="sldNum" sz="quarter" idx="12"/>
          </p:nvPr>
        </p:nvSpPr>
        <p:spPr/>
        <p:txBody>
          <a:bodyPr/>
          <a:lstStyle>
            <a:lvl1pPr>
              <a:defRPr/>
            </a:lvl1pPr>
          </a:lstStyle>
          <a:p>
            <a:pPr>
              <a:defRPr/>
            </a:pPr>
            <a:fld id="{9DA361B4-AFDD-410F-8008-50249BAF9FCA}" type="slidenum">
              <a:rPr lang="et-EE" altLang="et-EE"/>
              <a:pPr>
                <a:defRPr/>
              </a:pPr>
              <a:t>‹#›</a:t>
            </a:fld>
            <a:endParaRPr lang="et-EE" altLang="et-EE"/>
          </a:p>
        </p:txBody>
      </p:sp>
    </p:spTree>
    <p:extLst>
      <p:ext uri="{BB962C8B-B14F-4D97-AF65-F5344CB8AC3E}">
        <p14:creationId xmlns:p14="http://schemas.microsoft.com/office/powerpoint/2010/main" val="1363332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51560669-986B-4036-95FF-652FA1933621}"/>
              </a:ext>
            </a:extLst>
          </p:cNvPr>
          <p:cNvSpPr>
            <a:spLocks noGrp="1"/>
          </p:cNvSpPr>
          <p:nvPr>
            <p:ph type="dt" sz="half" idx="10"/>
          </p:nvPr>
        </p:nvSpPr>
        <p:spPr/>
        <p:txBody>
          <a:bodyPr/>
          <a:lstStyle>
            <a:lvl1pPr>
              <a:defRPr/>
            </a:lvl1pPr>
          </a:lstStyle>
          <a:p>
            <a:pPr>
              <a:defRPr/>
            </a:pPr>
            <a:fld id="{6DBA0E94-206B-456A-BA1D-306B643BFAA1}" type="datetimeFigureOut">
              <a:rPr lang="et-EE"/>
              <a:pPr>
                <a:defRPr/>
              </a:pPr>
              <a:t>21.03.2022</a:t>
            </a:fld>
            <a:endParaRPr lang="et-EE"/>
          </a:p>
        </p:txBody>
      </p:sp>
      <p:sp>
        <p:nvSpPr>
          <p:cNvPr id="5" name="Footer Placeholder 4">
            <a:extLst>
              <a:ext uri="{FF2B5EF4-FFF2-40B4-BE49-F238E27FC236}">
                <a16:creationId xmlns:a16="http://schemas.microsoft.com/office/drawing/2014/main" id="{C38B0F7C-2871-42FA-A963-5104D2C284C0}"/>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06515BB2-32F8-4D1C-96F2-1F1B46AD7B9F}"/>
              </a:ext>
            </a:extLst>
          </p:cNvPr>
          <p:cNvSpPr>
            <a:spLocks noGrp="1"/>
          </p:cNvSpPr>
          <p:nvPr>
            <p:ph type="sldNum" sz="quarter" idx="12"/>
          </p:nvPr>
        </p:nvSpPr>
        <p:spPr/>
        <p:txBody>
          <a:bodyPr/>
          <a:lstStyle>
            <a:lvl1pPr>
              <a:defRPr/>
            </a:lvl1pPr>
          </a:lstStyle>
          <a:p>
            <a:pPr>
              <a:defRPr/>
            </a:pPr>
            <a:fld id="{549BE519-88CE-4061-AD8B-F8D50AE4A27C}" type="slidenum">
              <a:rPr lang="et-EE" altLang="et-EE"/>
              <a:pPr>
                <a:defRPr/>
              </a:pPr>
              <a:t>‹#›</a:t>
            </a:fld>
            <a:endParaRPr lang="et-EE" altLang="et-EE"/>
          </a:p>
        </p:txBody>
      </p:sp>
    </p:spTree>
    <p:extLst>
      <p:ext uri="{BB962C8B-B14F-4D97-AF65-F5344CB8AC3E}">
        <p14:creationId xmlns:p14="http://schemas.microsoft.com/office/powerpoint/2010/main" val="390172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t-E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08109D5C-C111-401B-917B-34498B5FEA4C}"/>
              </a:ext>
            </a:extLst>
          </p:cNvPr>
          <p:cNvSpPr>
            <a:spLocks noGrp="1"/>
          </p:cNvSpPr>
          <p:nvPr>
            <p:ph type="dt" sz="half" idx="10"/>
          </p:nvPr>
        </p:nvSpPr>
        <p:spPr/>
        <p:txBody>
          <a:bodyPr/>
          <a:lstStyle>
            <a:lvl1pPr>
              <a:defRPr/>
            </a:lvl1pPr>
          </a:lstStyle>
          <a:p>
            <a:pPr>
              <a:defRPr/>
            </a:pPr>
            <a:fld id="{E16CAB07-3A81-49BE-8F63-B0EB0425E560}" type="datetimeFigureOut">
              <a:rPr lang="et-EE"/>
              <a:pPr>
                <a:defRPr/>
              </a:pPr>
              <a:t>21.03.2022</a:t>
            </a:fld>
            <a:endParaRPr lang="et-EE"/>
          </a:p>
        </p:txBody>
      </p:sp>
      <p:sp>
        <p:nvSpPr>
          <p:cNvPr id="5" name="Footer Placeholder 4">
            <a:extLst>
              <a:ext uri="{FF2B5EF4-FFF2-40B4-BE49-F238E27FC236}">
                <a16:creationId xmlns:a16="http://schemas.microsoft.com/office/drawing/2014/main" id="{57EC3BCC-6A92-49E9-B580-2E8E5306E6FE}"/>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EDA7A62F-8652-4FAC-AFD7-98CC1A8833CE}"/>
              </a:ext>
            </a:extLst>
          </p:cNvPr>
          <p:cNvSpPr>
            <a:spLocks noGrp="1"/>
          </p:cNvSpPr>
          <p:nvPr>
            <p:ph type="sldNum" sz="quarter" idx="12"/>
          </p:nvPr>
        </p:nvSpPr>
        <p:spPr/>
        <p:txBody>
          <a:bodyPr/>
          <a:lstStyle>
            <a:lvl1pPr>
              <a:defRPr/>
            </a:lvl1pPr>
          </a:lstStyle>
          <a:p>
            <a:pPr>
              <a:defRPr/>
            </a:pPr>
            <a:fld id="{E190C504-E21D-4CC4-92D5-4BDE0B0B026C}" type="slidenum">
              <a:rPr lang="et-EE" altLang="et-EE"/>
              <a:pPr>
                <a:defRPr/>
              </a:pPr>
              <a:t>‹#›</a:t>
            </a:fld>
            <a:endParaRPr lang="et-EE" altLang="et-EE"/>
          </a:p>
        </p:txBody>
      </p:sp>
    </p:spTree>
    <p:extLst>
      <p:ext uri="{BB962C8B-B14F-4D97-AF65-F5344CB8AC3E}">
        <p14:creationId xmlns:p14="http://schemas.microsoft.com/office/powerpoint/2010/main" val="204300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itel, tekst ja 2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Teksti kohatäide 2"/>
          <p:cNvSpPr>
            <a:spLocks noGrp="1"/>
          </p:cNvSpPr>
          <p:nvPr>
            <p:ph type="body"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quarter" idx="2"/>
          </p:nvPr>
        </p:nvSpPr>
        <p:spPr>
          <a:xfrm>
            <a:off x="4648200" y="1600200"/>
            <a:ext cx="4038600" cy="21859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Sisu kohatäide 4"/>
          <p:cNvSpPr>
            <a:spLocks noGrp="1"/>
          </p:cNvSpPr>
          <p:nvPr>
            <p:ph sz="quarter" idx="3"/>
          </p:nvPr>
        </p:nvSpPr>
        <p:spPr>
          <a:xfrm>
            <a:off x="4648200" y="3938588"/>
            <a:ext cx="4038600" cy="218757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Date Placeholder 3">
            <a:extLst>
              <a:ext uri="{FF2B5EF4-FFF2-40B4-BE49-F238E27FC236}">
                <a16:creationId xmlns:a16="http://schemas.microsoft.com/office/drawing/2014/main" id="{35A32209-D83A-4020-A059-23DFDFF5EF21}"/>
              </a:ext>
            </a:extLst>
          </p:cNvPr>
          <p:cNvSpPr>
            <a:spLocks noGrp="1"/>
          </p:cNvSpPr>
          <p:nvPr>
            <p:ph type="dt" sz="half" idx="10"/>
          </p:nvPr>
        </p:nvSpPr>
        <p:spPr/>
        <p:txBody>
          <a:bodyPr/>
          <a:lstStyle>
            <a:lvl1pPr>
              <a:defRPr/>
            </a:lvl1pPr>
          </a:lstStyle>
          <a:p>
            <a:pPr>
              <a:defRPr/>
            </a:pPr>
            <a:fld id="{9EC5BAE3-1777-491E-A6CB-14102C9B8754}" type="datetimeFigureOut">
              <a:rPr lang="et-EE"/>
              <a:pPr>
                <a:defRPr/>
              </a:pPr>
              <a:t>21.03.2022</a:t>
            </a:fld>
            <a:endParaRPr lang="et-EE"/>
          </a:p>
        </p:txBody>
      </p:sp>
      <p:sp>
        <p:nvSpPr>
          <p:cNvPr id="7" name="Footer Placeholder 4">
            <a:extLst>
              <a:ext uri="{FF2B5EF4-FFF2-40B4-BE49-F238E27FC236}">
                <a16:creationId xmlns:a16="http://schemas.microsoft.com/office/drawing/2014/main" id="{3C2B7CE0-362C-4757-A58C-105996EB454D}"/>
              </a:ext>
            </a:extLst>
          </p:cNvPr>
          <p:cNvSpPr>
            <a:spLocks noGrp="1"/>
          </p:cNvSpPr>
          <p:nvPr>
            <p:ph type="ftr" sz="quarter" idx="11"/>
          </p:nvPr>
        </p:nvSpPr>
        <p:spPr/>
        <p:txBody>
          <a:bodyPr/>
          <a:lstStyle>
            <a:lvl1pPr>
              <a:defRPr/>
            </a:lvl1pPr>
          </a:lstStyle>
          <a:p>
            <a:pPr>
              <a:defRPr/>
            </a:pPr>
            <a:endParaRPr lang="et-EE"/>
          </a:p>
        </p:txBody>
      </p:sp>
      <p:sp>
        <p:nvSpPr>
          <p:cNvPr id="8" name="Slide Number Placeholder 5">
            <a:extLst>
              <a:ext uri="{FF2B5EF4-FFF2-40B4-BE49-F238E27FC236}">
                <a16:creationId xmlns:a16="http://schemas.microsoft.com/office/drawing/2014/main" id="{D7EE90FD-3589-40A0-83DA-AA3451459F02}"/>
              </a:ext>
            </a:extLst>
          </p:cNvPr>
          <p:cNvSpPr>
            <a:spLocks noGrp="1"/>
          </p:cNvSpPr>
          <p:nvPr>
            <p:ph type="sldNum" sz="quarter" idx="12"/>
          </p:nvPr>
        </p:nvSpPr>
        <p:spPr/>
        <p:txBody>
          <a:bodyPr/>
          <a:lstStyle>
            <a:lvl1pPr>
              <a:defRPr/>
            </a:lvl1pPr>
          </a:lstStyle>
          <a:p>
            <a:pPr>
              <a:defRPr/>
            </a:pPr>
            <a:fld id="{FB1846BF-1E0E-4A43-92B3-F51180551DD8}" type="slidenum">
              <a:rPr lang="et-EE" altLang="et-EE"/>
              <a:pPr>
                <a:defRPr/>
              </a:pPr>
              <a:t>‹#›</a:t>
            </a:fld>
            <a:endParaRPr lang="et-EE" altLang="et-EE"/>
          </a:p>
        </p:txBody>
      </p:sp>
    </p:spTree>
    <p:extLst>
      <p:ext uri="{BB962C8B-B14F-4D97-AF65-F5344CB8AC3E}">
        <p14:creationId xmlns:p14="http://schemas.microsoft.com/office/powerpoint/2010/main" val="2847892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Sisu">
    <p:spTree>
      <p:nvGrpSpPr>
        <p:cNvPr id="1" name=""/>
        <p:cNvGrpSpPr/>
        <p:nvPr/>
      </p:nvGrpSpPr>
      <p:grpSpPr>
        <a:xfrm>
          <a:off x="0" y="0"/>
          <a:ext cx="0" cy="0"/>
          <a:chOff x="0" y="0"/>
          <a:chExt cx="0" cy="0"/>
        </a:xfrm>
      </p:grpSpPr>
      <p:sp>
        <p:nvSpPr>
          <p:cNvPr id="2" name="Sisu kohatäide 1"/>
          <p:cNvSpPr>
            <a:spLocks noGrp="1"/>
          </p:cNvSpPr>
          <p:nvPr>
            <p:ph/>
          </p:nvPr>
        </p:nvSpPr>
        <p:spPr>
          <a:xfrm>
            <a:off x="457200" y="274638"/>
            <a:ext cx="8229600" cy="585152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3" name="Date Placeholder 3">
            <a:extLst>
              <a:ext uri="{FF2B5EF4-FFF2-40B4-BE49-F238E27FC236}">
                <a16:creationId xmlns:a16="http://schemas.microsoft.com/office/drawing/2014/main" id="{0ACF93D2-BA85-4A9F-AAD3-EF363590102D}"/>
              </a:ext>
            </a:extLst>
          </p:cNvPr>
          <p:cNvSpPr>
            <a:spLocks noGrp="1"/>
          </p:cNvSpPr>
          <p:nvPr>
            <p:ph type="dt" sz="half" idx="10"/>
          </p:nvPr>
        </p:nvSpPr>
        <p:spPr/>
        <p:txBody>
          <a:bodyPr/>
          <a:lstStyle>
            <a:lvl1pPr>
              <a:defRPr/>
            </a:lvl1pPr>
          </a:lstStyle>
          <a:p>
            <a:pPr>
              <a:defRPr/>
            </a:pPr>
            <a:fld id="{7D2430DA-503C-4E43-BAAA-E6CE9670F3CD}" type="datetimeFigureOut">
              <a:rPr lang="et-EE"/>
              <a:pPr>
                <a:defRPr/>
              </a:pPr>
              <a:t>21.03.2022</a:t>
            </a:fld>
            <a:endParaRPr lang="et-EE"/>
          </a:p>
        </p:txBody>
      </p:sp>
      <p:sp>
        <p:nvSpPr>
          <p:cNvPr id="4" name="Footer Placeholder 4">
            <a:extLst>
              <a:ext uri="{FF2B5EF4-FFF2-40B4-BE49-F238E27FC236}">
                <a16:creationId xmlns:a16="http://schemas.microsoft.com/office/drawing/2014/main" id="{08B651AC-1518-421F-8170-38BF67E35F7C}"/>
              </a:ext>
            </a:extLst>
          </p:cNvPr>
          <p:cNvSpPr>
            <a:spLocks noGrp="1"/>
          </p:cNvSpPr>
          <p:nvPr>
            <p:ph type="ftr" sz="quarter" idx="11"/>
          </p:nvPr>
        </p:nvSpPr>
        <p:spPr/>
        <p:txBody>
          <a:bodyPr/>
          <a:lstStyle>
            <a:lvl1pPr>
              <a:defRPr/>
            </a:lvl1pPr>
          </a:lstStyle>
          <a:p>
            <a:pPr>
              <a:defRPr/>
            </a:pPr>
            <a:endParaRPr lang="et-EE"/>
          </a:p>
        </p:txBody>
      </p:sp>
      <p:sp>
        <p:nvSpPr>
          <p:cNvPr id="5" name="Slide Number Placeholder 5">
            <a:extLst>
              <a:ext uri="{FF2B5EF4-FFF2-40B4-BE49-F238E27FC236}">
                <a16:creationId xmlns:a16="http://schemas.microsoft.com/office/drawing/2014/main" id="{E03D69D2-35A3-4938-9E0A-3291600E1B8B}"/>
              </a:ext>
            </a:extLst>
          </p:cNvPr>
          <p:cNvSpPr>
            <a:spLocks noGrp="1"/>
          </p:cNvSpPr>
          <p:nvPr>
            <p:ph type="sldNum" sz="quarter" idx="12"/>
          </p:nvPr>
        </p:nvSpPr>
        <p:spPr/>
        <p:txBody>
          <a:bodyPr/>
          <a:lstStyle>
            <a:lvl1pPr>
              <a:defRPr/>
            </a:lvl1pPr>
          </a:lstStyle>
          <a:p>
            <a:pPr>
              <a:defRPr/>
            </a:pPr>
            <a:fld id="{2D57E48C-A371-47A3-84DD-C7856C3BFD09}" type="slidenum">
              <a:rPr lang="et-EE" altLang="et-EE"/>
              <a:pPr>
                <a:defRPr/>
              </a:pPr>
              <a:t>‹#›</a:t>
            </a:fld>
            <a:endParaRPr lang="et-EE" altLang="et-EE"/>
          </a:p>
        </p:txBody>
      </p:sp>
    </p:spTree>
    <p:extLst>
      <p:ext uri="{BB962C8B-B14F-4D97-AF65-F5344CB8AC3E}">
        <p14:creationId xmlns:p14="http://schemas.microsoft.com/office/powerpoint/2010/main" val="3368406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itel, sisu ja 2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Sisu kohatäide 2"/>
          <p:cNvSpPr>
            <a:spLocks noGrp="1"/>
          </p:cNvSpPr>
          <p:nvPr>
            <p:ph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quarter" idx="2"/>
          </p:nvPr>
        </p:nvSpPr>
        <p:spPr>
          <a:xfrm>
            <a:off x="4648200" y="1600200"/>
            <a:ext cx="4038600" cy="21859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Sisu kohatäide 4"/>
          <p:cNvSpPr>
            <a:spLocks noGrp="1"/>
          </p:cNvSpPr>
          <p:nvPr>
            <p:ph sz="quarter" idx="3"/>
          </p:nvPr>
        </p:nvSpPr>
        <p:spPr>
          <a:xfrm>
            <a:off x="4648200" y="3938588"/>
            <a:ext cx="4038600" cy="218757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Date Placeholder 3">
            <a:extLst>
              <a:ext uri="{FF2B5EF4-FFF2-40B4-BE49-F238E27FC236}">
                <a16:creationId xmlns:a16="http://schemas.microsoft.com/office/drawing/2014/main" id="{ADF3E790-CA33-4009-95D7-8E998A66ED32}"/>
              </a:ext>
            </a:extLst>
          </p:cNvPr>
          <p:cNvSpPr>
            <a:spLocks noGrp="1"/>
          </p:cNvSpPr>
          <p:nvPr>
            <p:ph type="dt" sz="half" idx="10"/>
          </p:nvPr>
        </p:nvSpPr>
        <p:spPr/>
        <p:txBody>
          <a:bodyPr/>
          <a:lstStyle>
            <a:lvl1pPr>
              <a:defRPr/>
            </a:lvl1pPr>
          </a:lstStyle>
          <a:p>
            <a:pPr>
              <a:defRPr/>
            </a:pPr>
            <a:fld id="{490BCC70-A5B6-4508-A0C4-1F3EC7372F81}" type="datetimeFigureOut">
              <a:rPr lang="et-EE"/>
              <a:pPr>
                <a:defRPr/>
              </a:pPr>
              <a:t>21.03.2022</a:t>
            </a:fld>
            <a:endParaRPr lang="et-EE"/>
          </a:p>
        </p:txBody>
      </p:sp>
      <p:sp>
        <p:nvSpPr>
          <p:cNvPr id="7" name="Footer Placeholder 4">
            <a:extLst>
              <a:ext uri="{FF2B5EF4-FFF2-40B4-BE49-F238E27FC236}">
                <a16:creationId xmlns:a16="http://schemas.microsoft.com/office/drawing/2014/main" id="{AA937BB7-8324-478C-A0CB-339741ACC87B}"/>
              </a:ext>
            </a:extLst>
          </p:cNvPr>
          <p:cNvSpPr>
            <a:spLocks noGrp="1"/>
          </p:cNvSpPr>
          <p:nvPr>
            <p:ph type="ftr" sz="quarter" idx="11"/>
          </p:nvPr>
        </p:nvSpPr>
        <p:spPr/>
        <p:txBody>
          <a:bodyPr/>
          <a:lstStyle>
            <a:lvl1pPr>
              <a:defRPr/>
            </a:lvl1pPr>
          </a:lstStyle>
          <a:p>
            <a:pPr>
              <a:defRPr/>
            </a:pPr>
            <a:endParaRPr lang="et-EE"/>
          </a:p>
        </p:txBody>
      </p:sp>
      <p:sp>
        <p:nvSpPr>
          <p:cNvPr id="8" name="Slide Number Placeholder 5">
            <a:extLst>
              <a:ext uri="{FF2B5EF4-FFF2-40B4-BE49-F238E27FC236}">
                <a16:creationId xmlns:a16="http://schemas.microsoft.com/office/drawing/2014/main" id="{8D4ADEFE-251C-47FF-B557-23ECC9E0CF33}"/>
              </a:ext>
            </a:extLst>
          </p:cNvPr>
          <p:cNvSpPr>
            <a:spLocks noGrp="1"/>
          </p:cNvSpPr>
          <p:nvPr>
            <p:ph type="sldNum" sz="quarter" idx="12"/>
          </p:nvPr>
        </p:nvSpPr>
        <p:spPr/>
        <p:txBody>
          <a:bodyPr/>
          <a:lstStyle>
            <a:lvl1pPr>
              <a:defRPr/>
            </a:lvl1pPr>
          </a:lstStyle>
          <a:p>
            <a:pPr>
              <a:defRPr/>
            </a:pPr>
            <a:fld id="{14A02AFF-BAC7-4BC9-87B9-2B7776766986}" type="slidenum">
              <a:rPr lang="et-EE" altLang="et-EE"/>
              <a:pPr>
                <a:defRPr/>
              </a:pPr>
              <a:t>‹#›</a:t>
            </a:fld>
            <a:endParaRPr lang="et-EE" altLang="et-EE"/>
          </a:p>
        </p:txBody>
      </p:sp>
    </p:spTree>
    <p:extLst>
      <p:ext uri="{BB962C8B-B14F-4D97-AF65-F5344CB8AC3E}">
        <p14:creationId xmlns:p14="http://schemas.microsoft.com/office/powerpoint/2010/main" val="1784828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reserve="1">
  <p:cSld name="Pealkiri, tekst ja lõikepilt">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Teksti kohatäide 2"/>
          <p:cNvSpPr>
            <a:spLocks noGrp="1"/>
          </p:cNvSpPr>
          <p:nvPr>
            <p:ph type="body"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Lõikepildi kohatäide 3"/>
          <p:cNvSpPr>
            <a:spLocks noGrp="1"/>
          </p:cNvSpPr>
          <p:nvPr>
            <p:ph type="clipArt" sz="half" idx="2"/>
          </p:nvPr>
        </p:nvSpPr>
        <p:spPr>
          <a:xfrm>
            <a:off x="4648200" y="1600200"/>
            <a:ext cx="4038600" cy="4525963"/>
          </a:xfrm>
        </p:spPr>
        <p:txBody>
          <a:bodyPr/>
          <a:lstStyle/>
          <a:p>
            <a:pPr lvl="0"/>
            <a:endParaRPr lang="et-EE" noProof="0"/>
          </a:p>
        </p:txBody>
      </p:sp>
      <p:sp>
        <p:nvSpPr>
          <p:cNvPr id="5" name="Date Placeholder 3">
            <a:extLst>
              <a:ext uri="{FF2B5EF4-FFF2-40B4-BE49-F238E27FC236}">
                <a16:creationId xmlns:a16="http://schemas.microsoft.com/office/drawing/2014/main" id="{5C4D30E3-2649-46EF-95D8-28724167EFAA}"/>
              </a:ext>
            </a:extLst>
          </p:cNvPr>
          <p:cNvSpPr>
            <a:spLocks noGrp="1"/>
          </p:cNvSpPr>
          <p:nvPr>
            <p:ph type="dt" sz="half" idx="10"/>
          </p:nvPr>
        </p:nvSpPr>
        <p:spPr/>
        <p:txBody>
          <a:bodyPr/>
          <a:lstStyle>
            <a:lvl1pPr>
              <a:defRPr/>
            </a:lvl1pPr>
          </a:lstStyle>
          <a:p>
            <a:pPr>
              <a:defRPr/>
            </a:pPr>
            <a:fld id="{362A3D29-3C62-4703-8511-71471AD83911}" type="datetimeFigureOut">
              <a:rPr lang="et-EE"/>
              <a:pPr>
                <a:defRPr/>
              </a:pPr>
              <a:t>21.03.2022</a:t>
            </a:fld>
            <a:endParaRPr lang="et-EE"/>
          </a:p>
        </p:txBody>
      </p:sp>
      <p:sp>
        <p:nvSpPr>
          <p:cNvPr id="6" name="Footer Placeholder 4">
            <a:extLst>
              <a:ext uri="{FF2B5EF4-FFF2-40B4-BE49-F238E27FC236}">
                <a16:creationId xmlns:a16="http://schemas.microsoft.com/office/drawing/2014/main" id="{1362BCA0-F68B-4868-AC0B-0F24700E5C5E}"/>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614DFCC7-A796-4677-B30D-FE586D88D824}"/>
              </a:ext>
            </a:extLst>
          </p:cNvPr>
          <p:cNvSpPr>
            <a:spLocks noGrp="1"/>
          </p:cNvSpPr>
          <p:nvPr>
            <p:ph type="sldNum" sz="quarter" idx="12"/>
          </p:nvPr>
        </p:nvSpPr>
        <p:spPr/>
        <p:txBody>
          <a:bodyPr/>
          <a:lstStyle>
            <a:lvl1pPr>
              <a:defRPr/>
            </a:lvl1pPr>
          </a:lstStyle>
          <a:p>
            <a:pPr>
              <a:defRPr/>
            </a:pPr>
            <a:fld id="{0667AE1E-E08F-4F5E-BBA0-D860FF7FF566}" type="slidenum">
              <a:rPr lang="et-EE" altLang="et-EE"/>
              <a:pPr>
                <a:defRPr/>
              </a:pPr>
              <a:t>‹#›</a:t>
            </a:fld>
            <a:endParaRPr lang="et-EE" altLang="et-EE"/>
          </a:p>
        </p:txBody>
      </p:sp>
    </p:spTree>
    <p:extLst>
      <p:ext uri="{BB962C8B-B14F-4D97-AF65-F5344CB8AC3E}">
        <p14:creationId xmlns:p14="http://schemas.microsoft.com/office/powerpoint/2010/main" val="4154195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483BA6D6-9081-4717-9C0C-884C48F76E3E}"/>
              </a:ext>
            </a:extLst>
          </p:cNvPr>
          <p:cNvSpPr>
            <a:spLocks noGrp="1"/>
          </p:cNvSpPr>
          <p:nvPr>
            <p:ph type="dt" sz="half" idx="10"/>
          </p:nvPr>
        </p:nvSpPr>
        <p:spPr/>
        <p:txBody>
          <a:bodyPr/>
          <a:lstStyle>
            <a:lvl1pPr>
              <a:defRPr/>
            </a:lvl1pPr>
          </a:lstStyle>
          <a:p>
            <a:pPr>
              <a:defRPr/>
            </a:pPr>
            <a:fld id="{0D0D3168-40DB-4A5C-9F2F-1A75787F16C8}" type="datetimeFigureOut">
              <a:rPr lang="et-EE"/>
              <a:pPr>
                <a:defRPr/>
              </a:pPr>
              <a:t>21.03.2022</a:t>
            </a:fld>
            <a:endParaRPr lang="et-EE"/>
          </a:p>
        </p:txBody>
      </p:sp>
      <p:sp>
        <p:nvSpPr>
          <p:cNvPr id="5" name="Footer Placeholder 4">
            <a:extLst>
              <a:ext uri="{FF2B5EF4-FFF2-40B4-BE49-F238E27FC236}">
                <a16:creationId xmlns:a16="http://schemas.microsoft.com/office/drawing/2014/main" id="{A8DD51A2-9517-450F-8793-40B9466CE82F}"/>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C674A58A-2D53-4637-B1DB-87321BAF8E05}"/>
              </a:ext>
            </a:extLst>
          </p:cNvPr>
          <p:cNvSpPr>
            <a:spLocks noGrp="1"/>
          </p:cNvSpPr>
          <p:nvPr>
            <p:ph type="sldNum" sz="quarter" idx="12"/>
          </p:nvPr>
        </p:nvSpPr>
        <p:spPr/>
        <p:txBody>
          <a:bodyPr/>
          <a:lstStyle>
            <a:lvl1pPr>
              <a:defRPr/>
            </a:lvl1pPr>
          </a:lstStyle>
          <a:p>
            <a:pPr>
              <a:defRPr/>
            </a:pPr>
            <a:fld id="{B67189AB-D823-4CD2-8D6F-7B7549FF73A7}" type="slidenum">
              <a:rPr lang="et-EE" altLang="et-EE"/>
              <a:pPr>
                <a:defRPr/>
              </a:pPr>
              <a:t>‹#›</a:t>
            </a:fld>
            <a:endParaRPr lang="et-EE" altLang="et-EE"/>
          </a:p>
        </p:txBody>
      </p:sp>
    </p:spTree>
    <p:extLst>
      <p:ext uri="{BB962C8B-B14F-4D97-AF65-F5344CB8AC3E}">
        <p14:creationId xmlns:p14="http://schemas.microsoft.com/office/powerpoint/2010/main" val="1691483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56BA9B-0EC7-46F4-AD00-AFD242830CBA}"/>
              </a:ext>
            </a:extLst>
          </p:cNvPr>
          <p:cNvSpPr>
            <a:spLocks noGrp="1"/>
          </p:cNvSpPr>
          <p:nvPr>
            <p:ph type="dt" sz="half" idx="10"/>
          </p:nvPr>
        </p:nvSpPr>
        <p:spPr/>
        <p:txBody>
          <a:bodyPr/>
          <a:lstStyle>
            <a:lvl1pPr>
              <a:defRPr/>
            </a:lvl1pPr>
          </a:lstStyle>
          <a:p>
            <a:pPr>
              <a:defRPr/>
            </a:pPr>
            <a:fld id="{FFDD9C19-3A78-4AEA-A6C6-AFF9AB60CAE4}" type="datetimeFigureOut">
              <a:rPr lang="et-EE"/>
              <a:pPr>
                <a:defRPr/>
              </a:pPr>
              <a:t>21.03.2022</a:t>
            </a:fld>
            <a:endParaRPr lang="et-EE"/>
          </a:p>
        </p:txBody>
      </p:sp>
      <p:sp>
        <p:nvSpPr>
          <p:cNvPr id="5" name="Footer Placeholder 4">
            <a:extLst>
              <a:ext uri="{FF2B5EF4-FFF2-40B4-BE49-F238E27FC236}">
                <a16:creationId xmlns:a16="http://schemas.microsoft.com/office/drawing/2014/main" id="{F4E754AD-8303-4712-9B4F-013A0E33F8E6}"/>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8D408B66-2B98-41AC-A3A4-562A0ABC3AFC}"/>
              </a:ext>
            </a:extLst>
          </p:cNvPr>
          <p:cNvSpPr>
            <a:spLocks noGrp="1"/>
          </p:cNvSpPr>
          <p:nvPr>
            <p:ph type="sldNum" sz="quarter" idx="12"/>
          </p:nvPr>
        </p:nvSpPr>
        <p:spPr/>
        <p:txBody>
          <a:bodyPr/>
          <a:lstStyle>
            <a:lvl1pPr>
              <a:defRPr/>
            </a:lvl1pPr>
          </a:lstStyle>
          <a:p>
            <a:pPr>
              <a:defRPr/>
            </a:pPr>
            <a:fld id="{136898DE-C3E3-407A-A4E4-075B50755237}" type="slidenum">
              <a:rPr lang="et-EE" altLang="et-EE"/>
              <a:pPr>
                <a:defRPr/>
              </a:pPr>
              <a:t>‹#›</a:t>
            </a:fld>
            <a:endParaRPr lang="et-EE" altLang="et-EE"/>
          </a:p>
        </p:txBody>
      </p:sp>
    </p:spTree>
    <p:extLst>
      <p:ext uri="{BB962C8B-B14F-4D97-AF65-F5344CB8AC3E}">
        <p14:creationId xmlns:p14="http://schemas.microsoft.com/office/powerpoint/2010/main" val="147798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3">
            <a:extLst>
              <a:ext uri="{FF2B5EF4-FFF2-40B4-BE49-F238E27FC236}">
                <a16:creationId xmlns:a16="http://schemas.microsoft.com/office/drawing/2014/main" id="{B0E9546D-F41F-40E3-9A64-4A2629504072}"/>
              </a:ext>
            </a:extLst>
          </p:cNvPr>
          <p:cNvSpPr>
            <a:spLocks noGrp="1"/>
          </p:cNvSpPr>
          <p:nvPr>
            <p:ph type="dt" sz="half" idx="10"/>
          </p:nvPr>
        </p:nvSpPr>
        <p:spPr/>
        <p:txBody>
          <a:bodyPr/>
          <a:lstStyle>
            <a:lvl1pPr>
              <a:defRPr/>
            </a:lvl1pPr>
          </a:lstStyle>
          <a:p>
            <a:pPr>
              <a:defRPr/>
            </a:pPr>
            <a:fld id="{B27C68F6-75C2-41E6-9552-C15D2E615A6A}" type="datetimeFigureOut">
              <a:rPr lang="et-EE"/>
              <a:pPr>
                <a:defRPr/>
              </a:pPr>
              <a:t>21.03.2022</a:t>
            </a:fld>
            <a:endParaRPr lang="et-EE"/>
          </a:p>
        </p:txBody>
      </p:sp>
      <p:sp>
        <p:nvSpPr>
          <p:cNvPr id="6" name="Footer Placeholder 4">
            <a:extLst>
              <a:ext uri="{FF2B5EF4-FFF2-40B4-BE49-F238E27FC236}">
                <a16:creationId xmlns:a16="http://schemas.microsoft.com/office/drawing/2014/main" id="{C9AE9773-F31C-4E78-BC75-9370858263AF}"/>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4A5C0FBE-7CC1-46B5-B5FF-8A2A8E847BCF}"/>
              </a:ext>
            </a:extLst>
          </p:cNvPr>
          <p:cNvSpPr>
            <a:spLocks noGrp="1"/>
          </p:cNvSpPr>
          <p:nvPr>
            <p:ph type="sldNum" sz="quarter" idx="12"/>
          </p:nvPr>
        </p:nvSpPr>
        <p:spPr/>
        <p:txBody>
          <a:bodyPr/>
          <a:lstStyle>
            <a:lvl1pPr>
              <a:defRPr/>
            </a:lvl1pPr>
          </a:lstStyle>
          <a:p>
            <a:pPr>
              <a:defRPr/>
            </a:pPr>
            <a:fld id="{1ED56023-BADE-420B-A47E-0918A48051F0}" type="slidenum">
              <a:rPr lang="et-EE" altLang="et-EE"/>
              <a:pPr>
                <a:defRPr/>
              </a:pPr>
              <a:t>‹#›</a:t>
            </a:fld>
            <a:endParaRPr lang="et-EE" altLang="et-EE"/>
          </a:p>
        </p:txBody>
      </p:sp>
    </p:spTree>
    <p:extLst>
      <p:ext uri="{BB962C8B-B14F-4D97-AF65-F5344CB8AC3E}">
        <p14:creationId xmlns:p14="http://schemas.microsoft.com/office/powerpoint/2010/main" val="427102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3">
            <a:extLst>
              <a:ext uri="{FF2B5EF4-FFF2-40B4-BE49-F238E27FC236}">
                <a16:creationId xmlns:a16="http://schemas.microsoft.com/office/drawing/2014/main" id="{10D2C369-6EE5-4447-A5F0-32D3BA580795}"/>
              </a:ext>
            </a:extLst>
          </p:cNvPr>
          <p:cNvSpPr>
            <a:spLocks noGrp="1"/>
          </p:cNvSpPr>
          <p:nvPr>
            <p:ph type="dt" sz="half" idx="10"/>
          </p:nvPr>
        </p:nvSpPr>
        <p:spPr/>
        <p:txBody>
          <a:bodyPr/>
          <a:lstStyle>
            <a:lvl1pPr>
              <a:defRPr/>
            </a:lvl1pPr>
          </a:lstStyle>
          <a:p>
            <a:pPr>
              <a:defRPr/>
            </a:pPr>
            <a:fld id="{1F63679D-DF52-4C57-9054-E37FC786577F}" type="datetimeFigureOut">
              <a:rPr lang="et-EE"/>
              <a:pPr>
                <a:defRPr/>
              </a:pPr>
              <a:t>21.03.2022</a:t>
            </a:fld>
            <a:endParaRPr lang="et-EE"/>
          </a:p>
        </p:txBody>
      </p:sp>
      <p:sp>
        <p:nvSpPr>
          <p:cNvPr id="8" name="Footer Placeholder 4">
            <a:extLst>
              <a:ext uri="{FF2B5EF4-FFF2-40B4-BE49-F238E27FC236}">
                <a16:creationId xmlns:a16="http://schemas.microsoft.com/office/drawing/2014/main" id="{F015B8C8-E50E-465B-AB74-BF355E86FF7B}"/>
              </a:ext>
            </a:extLst>
          </p:cNvPr>
          <p:cNvSpPr>
            <a:spLocks noGrp="1"/>
          </p:cNvSpPr>
          <p:nvPr>
            <p:ph type="ftr" sz="quarter" idx="11"/>
          </p:nvPr>
        </p:nvSpPr>
        <p:spPr/>
        <p:txBody>
          <a:bodyPr/>
          <a:lstStyle>
            <a:lvl1pPr>
              <a:defRPr/>
            </a:lvl1pPr>
          </a:lstStyle>
          <a:p>
            <a:pPr>
              <a:defRPr/>
            </a:pPr>
            <a:endParaRPr lang="et-EE"/>
          </a:p>
        </p:txBody>
      </p:sp>
      <p:sp>
        <p:nvSpPr>
          <p:cNvPr id="9" name="Slide Number Placeholder 5">
            <a:extLst>
              <a:ext uri="{FF2B5EF4-FFF2-40B4-BE49-F238E27FC236}">
                <a16:creationId xmlns:a16="http://schemas.microsoft.com/office/drawing/2014/main" id="{E7FD4F59-B66B-4F1A-8EAF-59EEDC53C639}"/>
              </a:ext>
            </a:extLst>
          </p:cNvPr>
          <p:cNvSpPr>
            <a:spLocks noGrp="1"/>
          </p:cNvSpPr>
          <p:nvPr>
            <p:ph type="sldNum" sz="quarter" idx="12"/>
          </p:nvPr>
        </p:nvSpPr>
        <p:spPr/>
        <p:txBody>
          <a:bodyPr/>
          <a:lstStyle>
            <a:lvl1pPr>
              <a:defRPr/>
            </a:lvl1pPr>
          </a:lstStyle>
          <a:p>
            <a:pPr>
              <a:defRPr/>
            </a:pPr>
            <a:fld id="{A1021AB1-AE3D-4385-B5ED-1C1F7751DD23}" type="slidenum">
              <a:rPr lang="et-EE" altLang="et-EE"/>
              <a:pPr>
                <a:defRPr/>
              </a:pPr>
              <a:t>‹#›</a:t>
            </a:fld>
            <a:endParaRPr lang="et-EE" altLang="et-EE"/>
          </a:p>
        </p:txBody>
      </p:sp>
    </p:spTree>
    <p:extLst>
      <p:ext uri="{BB962C8B-B14F-4D97-AF65-F5344CB8AC3E}">
        <p14:creationId xmlns:p14="http://schemas.microsoft.com/office/powerpoint/2010/main" val="89629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3">
            <a:extLst>
              <a:ext uri="{FF2B5EF4-FFF2-40B4-BE49-F238E27FC236}">
                <a16:creationId xmlns:a16="http://schemas.microsoft.com/office/drawing/2014/main" id="{85AB4F87-A180-49F5-81D8-91605A13020D}"/>
              </a:ext>
            </a:extLst>
          </p:cNvPr>
          <p:cNvSpPr>
            <a:spLocks noGrp="1"/>
          </p:cNvSpPr>
          <p:nvPr>
            <p:ph type="dt" sz="half" idx="10"/>
          </p:nvPr>
        </p:nvSpPr>
        <p:spPr/>
        <p:txBody>
          <a:bodyPr/>
          <a:lstStyle>
            <a:lvl1pPr>
              <a:defRPr/>
            </a:lvl1pPr>
          </a:lstStyle>
          <a:p>
            <a:pPr>
              <a:defRPr/>
            </a:pPr>
            <a:fld id="{A4E861F8-2B77-43EF-A9D9-1B6A964FD930}" type="datetimeFigureOut">
              <a:rPr lang="et-EE"/>
              <a:pPr>
                <a:defRPr/>
              </a:pPr>
              <a:t>21.03.2022</a:t>
            </a:fld>
            <a:endParaRPr lang="et-EE"/>
          </a:p>
        </p:txBody>
      </p:sp>
      <p:sp>
        <p:nvSpPr>
          <p:cNvPr id="4" name="Footer Placeholder 4">
            <a:extLst>
              <a:ext uri="{FF2B5EF4-FFF2-40B4-BE49-F238E27FC236}">
                <a16:creationId xmlns:a16="http://schemas.microsoft.com/office/drawing/2014/main" id="{DD133488-FD9D-4BC0-90E1-6E779E086313}"/>
              </a:ext>
            </a:extLst>
          </p:cNvPr>
          <p:cNvSpPr>
            <a:spLocks noGrp="1"/>
          </p:cNvSpPr>
          <p:nvPr>
            <p:ph type="ftr" sz="quarter" idx="11"/>
          </p:nvPr>
        </p:nvSpPr>
        <p:spPr/>
        <p:txBody>
          <a:bodyPr/>
          <a:lstStyle>
            <a:lvl1pPr>
              <a:defRPr/>
            </a:lvl1pPr>
          </a:lstStyle>
          <a:p>
            <a:pPr>
              <a:defRPr/>
            </a:pPr>
            <a:endParaRPr lang="et-EE"/>
          </a:p>
        </p:txBody>
      </p:sp>
      <p:sp>
        <p:nvSpPr>
          <p:cNvPr id="5" name="Slide Number Placeholder 5">
            <a:extLst>
              <a:ext uri="{FF2B5EF4-FFF2-40B4-BE49-F238E27FC236}">
                <a16:creationId xmlns:a16="http://schemas.microsoft.com/office/drawing/2014/main" id="{AF9EE4EB-7346-4B92-B382-638F7687CE2D}"/>
              </a:ext>
            </a:extLst>
          </p:cNvPr>
          <p:cNvSpPr>
            <a:spLocks noGrp="1"/>
          </p:cNvSpPr>
          <p:nvPr>
            <p:ph type="sldNum" sz="quarter" idx="12"/>
          </p:nvPr>
        </p:nvSpPr>
        <p:spPr/>
        <p:txBody>
          <a:bodyPr/>
          <a:lstStyle>
            <a:lvl1pPr>
              <a:defRPr/>
            </a:lvl1pPr>
          </a:lstStyle>
          <a:p>
            <a:pPr>
              <a:defRPr/>
            </a:pPr>
            <a:fld id="{1AE3264E-E5E7-4DC5-82B6-3B0AD5FF9C18}" type="slidenum">
              <a:rPr lang="et-EE" altLang="et-EE"/>
              <a:pPr>
                <a:defRPr/>
              </a:pPr>
              <a:t>‹#›</a:t>
            </a:fld>
            <a:endParaRPr lang="et-EE" altLang="et-EE"/>
          </a:p>
        </p:txBody>
      </p:sp>
    </p:spTree>
    <p:extLst>
      <p:ext uri="{BB962C8B-B14F-4D97-AF65-F5344CB8AC3E}">
        <p14:creationId xmlns:p14="http://schemas.microsoft.com/office/powerpoint/2010/main" val="2416001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FD3397F-5B50-4BDD-81A0-5D4ECF3E04D9}"/>
              </a:ext>
            </a:extLst>
          </p:cNvPr>
          <p:cNvSpPr>
            <a:spLocks noGrp="1"/>
          </p:cNvSpPr>
          <p:nvPr>
            <p:ph type="dt" sz="half" idx="10"/>
          </p:nvPr>
        </p:nvSpPr>
        <p:spPr/>
        <p:txBody>
          <a:bodyPr/>
          <a:lstStyle>
            <a:lvl1pPr>
              <a:defRPr/>
            </a:lvl1pPr>
          </a:lstStyle>
          <a:p>
            <a:pPr>
              <a:defRPr/>
            </a:pPr>
            <a:fld id="{29CD8493-A3C5-45E7-9BEF-0F5F03158D59}" type="datetimeFigureOut">
              <a:rPr lang="et-EE"/>
              <a:pPr>
                <a:defRPr/>
              </a:pPr>
              <a:t>21.03.2022</a:t>
            </a:fld>
            <a:endParaRPr lang="et-EE"/>
          </a:p>
        </p:txBody>
      </p:sp>
      <p:sp>
        <p:nvSpPr>
          <p:cNvPr id="3" name="Footer Placeholder 4">
            <a:extLst>
              <a:ext uri="{FF2B5EF4-FFF2-40B4-BE49-F238E27FC236}">
                <a16:creationId xmlns:a16="http://schemas.microsoft.com/office/drawing/2014/main" id="{22F28162-F61C-4231-A1EC-E00266125B13}"/>
              </a:ext>
            </a:extLst>
          </p:cNvPr>
          <p:cNvSpPr>
            <a:spLocks noGrp="1"/>
          </p:cNvSpPr>
          <p:nvPr>
            <p:ph type="ftr" sz="quarter" idx="11"/>
          </p:nvPr>
        </p:nvSpPr>
        <p:spPr/>
        <p:txBody>
          <a:bodyPr/>
          <a:lstStyle>
            <a:lvl1pPr>
              <a:defRPr/>
            </a:lvl1pPr>
          </a:lstStyle>
          <a:p>
            <a:pPr>
              <a:defRPr/>
            </a:pPr>
            <a:endParaRPr lang="et-EE"/>
          </a:p>
        </p:txBody>
      </p:sp>
      <p:sp>
        <p:nvSpPr>
          <p:cNvPr id="4" name="Slide Number Placeholder 5">
            <a:extLst>
              <a:ext uri="{FF2B5EF4-FFF2-40B4-BE49-F238E27FC236}">
                <a16:creationId xmlns:a16="http://schemas.microsoft.com/office/drawing/2014/main" id="{C66D643C-0D10-4AC2-896D-ECA358E23F33}"/>
              </a:ext>
            </a:extLst>
          </p:cNvPr>
          <p:cNvSpPr>
            <a:spLocks noGrp="1"/>
          </p:cNvSpPr>
          <p:nvPr>
            <p:ph type="sldNum" sz="quarter" idx="12"/>
          </p:nvPr>
        </p:nvSpPr>
        <p:spPr/>
        <p:txBody>
          <a:bodyPr/>
          <a:lstStyle>
            <a:lvl1pPr>
              <a:defRPr/>
            </a:lvl1pPr>
          </a:lstStyle>
          <a:p>
            <a:pPr>
              <a:defRPr/>
            </a:pPr>
            <a:fld id="{2D9394FB-2953-423E-982D-589DAECF62D6}" type="slidenum">
              <a:rPr lang="et-EE" altLang="et-EE"/>
              <a:pPr>
                <a:defRPr/>
              </a:pPr>
              <a:t>‹#›</a:t>
            </a:fld>
            <a:endParaRPr lang="et-EE" altLang="et-EE"/>
          </a:p>
        </p:txBody>
      </p:sp>
    </p:spTree>
    <p:extLst>
      <p:ext uri="{BB962C8B-B14F-4D97-AF65-F5344CB8AC3E}">
        <p14:creationId xmlns:p14="http://schemas.microsoft.com/office/powerpoint/2010/main" val="172182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45D8127-2E25-4E3A-AF7A-B735666BB3FA}"/>
              </a:ext>
            </a:extLst>
          </p:cNvPr>
          <p:cNvSpPr>
            <a:spLocks noGrp="1"/>
          </p:cNvSpPr>
          <p:nvPr>
            <p:ph type="dt" sz="half" idx="10"/>
          </p:nvPr>
        </p:nvSpPr>
        <p:spPr/>
        <p:txBody>
          <a:bodyPr/>
          <a:lstStyle>
            <a:lvl1pPr>
              <a:defRPr/>
            </a:lvl1pPr>
          </a:lstStyle>
          <a:p>
            <a:pPr>
              <a:defRPr/>
            </a:pPr>
            <a:fld id="{1BF85AAD-EDA9-4563-89FF-BAC34D5DD1B5}" type="datetimeFigureOut">
              <a:rPr lang="et-EE"/>
              <a:pPr>
                <a:defRPr/>
              </a:pPr>
              <a:t>21.03.2022</a:t>
            </a:fld>
            <a:endParaRPr lang="et-EE"/>
          </a:p>
        </p:txBody>
      </p:sp>
      <p:sp>
        <p:nvSpPr>
          <p:cNvPr id="6" name="Footer Placeholder 4">
            <a:extLst>
              <a:ext uri="{FF2B5EF4-FFF2-40B4-BE49-F238E27FC236}">
                <a16:creationId xmlns:a16="http://schemas.microsoft.com/office/drawing/2014/main" id="{016C065F-D4B9-4711-A69E-DD66EB4075A6}"/>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BE35844E-941F-4563-AEA7-C6944EF726D4}"/>
              </a:ext>
            </a:extLst>
          </p:cNvPr>
          <p:cNvSpPr>
            <a:spLocks noGrp="1"/>
          </p:cNvSpPr>
          <p:nvPr>
            <p:ph type="sldNum" sz="quarter" idx="12"/>
          </p:nvPr>
        </p:nvSpPr>
        <p:spPr/>
        <p:txBody>
          <a:bodyPr/>
          <a:lstStyle>
            <a:lvl1pPr>
              <a:defRPr/>
            </a:lvl1pPr>
          </a:lstStyle>
          <a:p>
            <a:pPr>
              <a:defRPr/>
            </a:pPr>
            <a:fld id="{CB7FCBD6-B09C-4A25-BF03-F2C0F5FC75E9}" type="slidenum">
              <a:rPr lang="et-EE" altLang="et-EE"/>
              <a:pPr>
                <a:defRPr/>
              </a:pPr>
              <a:t>‹#›</a:t>
            </a:fld>
            <a:endParaRPr lang="et-EE" altLang="et-EE"/>
          </a:p>
        </p:txBody>
      </p:sp>
    </p:spTree>
    <p:extLst>
      <p:ext uri="{BB962C8B-B14F-4D97-AF65-F5344CB8AC3E}">
        <p14:creationId xmlns:p14="http://schemas.microsoft.com/office/powerpoint/2010/main" val="1211994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7572BB-0834-4BF5-9FBB-56B7916410FD}"/>
              </a:ext>
            </a:extLst>
          </p:cNvPr>
          <p:cNvSpPr>
            <a:spLocks noGrp="1"/>
          </p:cNvSpPr>
          <p:nvPr>
            <p:ph type="dt" sz="half" idx="10"/>
          </p:nvPr>
        </p:nvSpPr>
        <p:spPr/>
        <p:txBody>
          <a:bodyPr/>
          <a:lstStyle>
            <a:lvl1pPr>
              <a:defRPr/>
            </a:lvl1pPr>
          </a:lstStyle>
          <a:p>
            <a:pPr>
              <a:defRPr/>
            </a:pPr>
            <a:fld id="{13E53C1D-7AD1-4900-93A7-8A1C80F23FA7}" type="datetimeFigureOut">
              <a:rPr lang="et-EE"/>
              <a:pPr>
                <a:defRPr/>
              </a:pPr>
              <a:t>21.03.2022</a:t>
            </a:fld>
            <a:endParaRPr lang="et-EE"/>
          </a:p>
        </p:txBody>
      </p:sp>
      <p:sp>
        <p:nvSpPr>
          <p:cNvPr id="6" name="Footer Placeholder 4">
            <a:extLst>
              <a:ext uri="{FF2B5EF4-FFF2-40B4-BE49-F238E27FC236}">
                <a16:creationId xmlns:a16="http://schemas.microsoft.com/office/drawing/2014/main" id="{7F969613-9B5E-438D-B922-E9D3C4141CB4}"/>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39E3566B-CBB8-4567-9AAB-064F37AEDED1}"/>
              </a:ext>
            </a:extLst>
          </p:cNvPr>
          <p:cNvSpPr>
            <a:spLocks noGrp="1"/>
          </p:cNvSpPr>
          <p:nvPr>
            <p:ph type="sldNum" sz="quarter" idx="12"/>
          </p:nvPr>
        </p:nvSpPr>
        <p:spPr/>
        <p:txBody>
          <a:bodyPr/>
          <a:lstStyle>
            <a:lvl1pPr>
              <a:defRPr/>
            </a:lvl1pPr>
          </a:lstStyle>
          <a:p>
            <a:pPr>
              <a:defRPr/>
            </a:pPr>
            <a:fld id="{0A73A938-7685-48C2-97C5-DFA31B793FE0}" type="slidenum">
              <a:rPr lang="et-EE" altLang="et-EE"/>
              <a:pPr>
                <a:defRPr/>
              </a:pPr>
              <a:t>‹#›</a:t>
            </a:fld>
            <a:endParaRPr lang="et-EE" altLang="et-EE"/>
          </a:p>
        </p:txBody>
      </p:sp>
    </p:spTree>
    <p:extLst>
      <p:ext uri="{BB962C8B-B14F-4D97-AF65-F5344CB8AC3E}">
        <p14:creationId xmlns:p14="http://schemas.microsoft.com/office/powerpoint/2010/main" val="2266588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57EB3F2-5DDA-4AC9-83EA-F33C2C44B47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t-EE"/>
              <a:t>Click to edit Master title style</a:t>
            </a:r>
            <a:endParaRPr lang="et-EE" altLang="et-EE"/>
          </a:p>
        </p:txBody>
      </p:sp>
      <p:sp>
        <p:nvSpPr>
          <p:cNvPr id="1027" name="Text Placeholder 2">
            <a:extLst>
              <a:ext uri="{FF2B5EF4-FFF2-40B4-BE49-F238E27FC236}">
                <a16:creationId xmlns:a16="http://schemas.microsoft.com/office/drawing/2014/main" id="{34AFC115-B4B0-49D6-B89B-FB5F73BDB1AA}"/>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t-EE"/>
              <a:t>Click to edit Master text styles</a:t>
            </a:r>
          </a:p>
          <a:p>
            <a:pPr lvl="1"/>
            <a:r>
              <a:rPr lang="en-US" altLang="et-EE"/>
              <a:t>Second level</a:t>
            </a:r>
          </a:p>
          <a:p>
            <a:pPr lvl="2"/>
            <a:r>
              <a:rPr lang="en-US" altLang="et-EE"/>
              <a:t>Third level</a:t>
            </a:r>
          </a:p>
          <a:p>
            <a:pPr lvl="3"/>
            <a:r>
              <a:rPr lang="en-US" altLang="et-EE"/>
              <a:t>Fourth level</a:t>
            </a:r>
          </a:p>
          <a:p>
            <a:pPr lvl="4"/>
            <a:r>
              <a:rPr lang="en-US" altLang="et-EE"/>
              <a:t>Fifth level</a:t>
            </a:r>
            <a:endParaRPr lang="et-EE" altLang="et-EE"/>
          </a:p>
        </p:txBody>
      </p:sp>
      <p:sp>
        <p:nvSpPr>
          <p:cNvPr id="4" name="Date Placeholder 3">
            <a:extLst>
              <a:ext uri="{FF2B5EF4-FFF2-40B4-BE49-F238E27FC236}">
                <a16:creationId xmlns:a16="http://schemas.microsoft.com/office/drawing/2014/main" id="{465E9672-9D5F-44DD-A47E-6F820BD8064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FE87DC8-3AB8-4F31-96BF-92170DBC575D}" type="datetimeFigureOut">
              <a:rPr lang="et-EE"/>
              <a:pPr>
                <a:defRPr/>
              </a:pPr>
              <a:t>21.03.2022</a:t>
            </a:fld>
            <a:endParaRPr lang="et-EE"/>
          </a:p>
        </p:txBody>
      </p:sp>
      <p:sp>
        <p:nvSpPr>
          <p:cNvPr id="5" name="Footer Placeholder 4">
            <a:extLst>
              <a:ext uri="{FF2B5EF4-FFF2-40B4-BE49-F238E27FC236}">
                <a16:creationId xmlns:a16="http://schemas.microsoft.com/office/drawing/2014/main" id="{40171CDB-7DB4-4986-BD3C-D6671834DB0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t-EE"/>
          </a:p>
        </p:txBody>
      </p:sp>
      <p:sp>
        <p:nvSpPr>
          <p:cNvPr id="6" name="Slide Number Placeholder 5">
            <a:extLst>
              <a:ext uri="{FF2B5EF4-FFF2-40B4-BE49-F238E27FC236}">
                <a16:creationId xmlns:a16="http://schemas.microsoft.com/office/drawing/2014/main" id="{A429F010-9A57-4B41-BC42-B3C2861CC80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92A62639-9676-41AE-82A5-336878B24402}" type="slidenum">
              <a:rPr lang="et-EE" altLang="et-EE"/>
              <a:pPr>
                <a:defRPr/>
              </a:pPr>
              <a:t>‹#›</a:t>
            </a:fld>
            <a:endParaRPr lang="et-EE" altLang="et-E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AB_7D6198F.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isu kohatäide 2">
            <a:extLst>
              <a:ext uri="{FF2B5EF4-FFF2-40B4-BE49-F238E27FC236}">
                <a16:creationId xmlns:a16="http://schemas.microsoft.com/office/drawing/2014/main" id="{1AE0A921-4554-4F7C-87D4-2CE1E3599E1F}"/>
              </a:ext>
            </a:extLst>
          </p:cNvPr>
          <p:cNvSpPr>
            <a:spLocks noGrp="1"/>
          </p:cNvSpPr>
          <p:nvPr>
            <p:ph idx="1"/>
          </p:nvPr>
        </p:nvSpPr>
        <p:spPr>
          <a:xfrm>
            <a:off x="457200" y="1052736"/>
            <a:ext cx="8229600" cy="5328592"/>
          </a:xfrm>
        </p:spPr>
        <p:txBody>
          <a:bodyPr/>
          <a:lstStyle/>
          <a:p>
            <a:pPr marL="0" indent="0">
              <a:buFont typeface="Arial" panose="020B0604020202020204" pitchFamily="34" charset="0"/>
              <a:buNone/>
            </a:pPr>
            <a:endParaRPr lang="et-EE" altLang="et-EE" dirty="0"/>
          </a:p>
          <a:p>
            <a:pPr marL="0" indent="0">
              <a:buFont typeface="Arial" panose="020B0604020202020204" pitchFamily="34" charset="0"/>
              <a:buNone/>
            </a:pPr>
            <a:endParaRPr lang="et-EE" altLang="et-EE" dirty="0"/>
          </a:p>
          <a:p>
            <a:pPr marL="0" indent="0" algn="ctr">
              <a:buFont typeface="Arial" panose="020B0604020202020204" pitchFamily="34" charset="0"/>
              <a:buNone/>
            </a:pPr>
            <a:r>
              <a:rPr lang="et-EE" altLang="et-EE" sz="4800" b="1" dirty="0"/>
              <a:t>RAKVERE LINNA 2022.aasta</a:t>
            </a:r>
          </a:p>
          <a:p>
            <a:pPr marL="0" indent="0" algn="ctr">
              <a:buFont typeface="Arial" panose="020B0604020202020204" pitchFamily="34" charset="0"/>
              <a:buNone/>
            </a:pPr>
            <a:r>
              <a:rPr lang="et-EE" altLang="et-EE" sz="4800" b="1" dirty="0"/>
              <a:t>EELARVE </a:t>
            </a:r>
          </a:p>
          <a:p>
            <a:pPr marL="0" indent="0" algn="ctr">
              <a:buFont typeface="Arial" panose="020B0604020202020204" pitchFamily="34" charset="0"/>
              <a:buNone/>
            </a:pPr>
            <a:r>
              <a:rPr lang="et-EE" altLang="et-EE" sz="4000" dirty="0"/>
              <a:t>lühiülevaade</a:t>
            </a:r>
          </a:p>
          <a:p>
            <a:pPr marL="0" indent="0" algn="ctr">
              <a:buFont typeface="Arial" panose="020B0604020202020204" pitchFamily="34" charset="0"/>
              <a:buNone/>
            </a:pPr>
            <a:endParaRPr lang="et-EE" altLang="et-EE" sz="2400" dirty="0"/>
          </a:p>
          <a:p>
            <a:pPr marL="0" indent="0" algn="ctr">
              <a:buFont typeface="Arial" panose="020B0604020202020204" pitchFamily="34" charset="0"/>
              <a:buNone/>
            </a:pPr>
            <a:r>
              <a:rPr lang="et-EE" altLang="et-EE" sz="2400" dirty="0"/>
              <a:t>Triin Varek</a:t>
            </a:r>
          </a:p>
          <a:p>
            <a:pPr marL="0" indent="0" algn="ctr">
              <a:buFont typeface="Arial" panose="020B0604020202020204" pitchFamily="34" charset="0"/>
              <a:buNone/>
            </a:pPr>
            <a:r>
              <a:rPr lang="et-EE" altLang="et-EE" sz="2400" dirty="0"/>
              <a:t>linnapea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E31DE2E-7101-4D22-A63A-1BA63A5E6EF0}"/>
              </a:ext>
            </a:extLst>
          </p:cNvPr>
          <p:cNvSpPr>
            <a:spLocks noGrp="1"/>
          </p:cNvSpPr>
          <p:nvPr>
            <p:ph type="title"/>
          </p:nvPr>
        </p:nvSpPr>
        <p:spPr>
          <a:xfrm>
            <a:off x="457200" y="274638"/>
            <a:ext cx="8229600" cy="850106"/>
          </a:xfrm>
        </p:spPr>
        <p:txBody>
          <a:bodyPr/>
          <a:lstStyle/>
          <a:p>
            <a:r>
              <a:rPr lang="et-EE" sz="3600" dirty="0"/>
              <a:t>           </a:t>
            </a:r>
            <a:r>
              <a:rPr lang="et-EE" sz="3600" b="1" dirty="0"/>
              <a:t>Rakvere linna 2022.a eelarve</a:t>
            </a:r>
          </a:p>
        </p:txBody>
      </p:sp>
      <p:sp>
        <p:nvSpPr>
          <p:cNvPr id="3" name="Sisu kohatäide 2">
            <a:extLst>
              <a:ext uri="{FF2B5EF4-FFF2-40B4-BE49-F238E27FC236}">
                <a16:creationId xmlns:a16="http://schemas.microsoft.com/office/drawing/2014/main" id="{D9604BF3-AE17-4EC4-9BC7-429396DDDFE9}"/>
              </a:ext>
            </a:extLst>
          </p:cNvPr>
          <p:cNvSpPr>
            <a:spLocks noGrp="1"/>
          </p:cNvSpPr>
          <p:nvPr>
            <p:ph idx="1"/>
          </p:nvPr>
        </p:nvSpPr>
        <p:spPr>
          <a:xfrm>
            <a:off x="457200" y="1600200"/>
            <a:ext cx="8229600" cy="4983162"/>
          </a:xfrm>
        </p:spPr>
        <p:txBody>
          <a:bodyPr/>
          <a:lstStyle/>
          <a:p>
            <a:pPr marL="0" indent="0">
              <a:buNone/>
            </a:pPr>
            <a:r>
              <a:rPr lang="et-EE" sz="2000" dirty="0"/>
              <a:t>2022.a eelarve </a:t>
            </a:r>
            <a:r>
              <a:rPr lang="et-EE" sz="2000" b="1" dirty="0"/>
              <a:t>suurimad </a:t>
            </a:r>
            <a:r>
              <a:rPr lang="et-EE" sz="2000" dirty="0"/>
              <a:t>muudatused (sh nii vähenemine kui suurenemine), võrreldes 2021.aastaga:</a:t>
            </a:r>
          </a:p>
          <a:p>
            <a:pPr marL="0" indent="0">
              <a:buNone/>
            </a:pPr>
            <a:r>
              <a:rPr lang="et-EE" sz="2000" dirty="0"/>
              <a:t>KULUD 2022.a</a:t>
            </a:r>
          </a:p>
          <a:p>
            <a:pPr marL="0" indent="0">
              <a:buNone/>
            </a:pPr>
            <a:r>
              <a:rPr lang="et-EE" sz="2000" dirty="0"/>
              <a:t>2.1.1 Linnavolikogu				   </a:t>
            </a:r>
            <a:r>
              <a:rPr lang="et-EE" sz="2000" dirty="0">
                <a:solidFill>
                  <a:srgbClr val="00B050"/>
                </a:solidFill>
              </a:rPr>
              <a:t>170 800 eurot</a:t>
            </a:r>
          </a:p>
          <a:p>
            <a:pPr marL="0" indent="0">
              <a:buNone/>
            </a:pPr>
            <a:r>
              <a:rPr lang="et-EE" sz="2000" dirty="0"/>
              <a:t>2.1.2 Linnavalitsus				</a:t>
            </a:r>
            <a:r>
              <a:rPr lang="et-EE" sz="2000" dirty="0">
                <a:solidFill>
                  <a:srgbClr val="00B050"/>
                </a:solidFill>
              </a:rPr>
              <a:t>1 019 200 eurot</a:t>
            </a:r>
          </a:p>
          <a:p>
            <a:pPr marL="0" indent="0">
              <a:buNone/>
            </a:pPr>
            <a:r>
              <a:rPr lang="et-EE" sz="2000" dirty="0"/>
              <a:t>2.3.1 Metsamajandus (lk 11)  			      </a:t>
            </a:r>
            <a:r>
              <a:rPr lang="et-EE" sz="2000" dirty="0">
                <a:solidFill>
                  <a:srgbClr val="00B050"/>
                </a:solidFill>
              </a:rPr>
              <a:t>35 000 eurot</a:t>
            </a:r>
          </a:p>
          <a:p>
            <a:pPr marL="0" indent="0">
              <a:buNone/>
            </a:pPr>
            <a:r>
              <a:rPr lang="et-EE" sz="2000" dirty="0"/>
              <a:t>2.3.2 Linna tänavate ja kõnniteede korrashoid ning renoveerimine (lk 11)</a:t>
            </a:r>
          </a:p>
          <a:p>
            <a:pPr marL="0" indent="0">
              <a:buNone/>
            </a:pPr>
            <a:r>
              <a:rPr lang="et-EE" sz="2000" dirty="0"/>
              <a:t>						   </a:t>
            </a:r>
            <a:r>
              <a:rPr lang="et-EE" sz="2000" dirty="0">
                <a:solidFill>
                  <a:srgbClr val="FF0000"/>
                </a:solidFill>
              </a:rPr>
              <a:t>431 916 eurot</a:t>
            </a:r>
          </a:p>
          <a:p>
            <a:pPr marL="0" indent="0">
              <a:buNone/>
            </a:pPr>
            <a:r>
              <a:rPr lang="et-EE" sz="2000" dirty="0"/>
              <a:t>2.3.4 Pika tänava arendamine (lk 12)		   </a:t>
            </a:r>
            <a:r>
              <a:rPr lang="et-EE" sz="2000" dirty="0">
                <a:solidFill>
                  <a:srgbClr val="FF0000"/>
                </a:solidFill>
              </a:rPr>
              <a:t>200 000 eurot</a:t>
            </a:r>
          </a:p>
          <a:p>
            <a:pPr marL="0" indent="0">
              <a:buNone/>
            </a:pPr>
            <a:r>
              <a:rPr lang="et-EE" sz="2000" dirty="0"/>
              <a:t>2.3.5 Transpordikorraldus				   </a:t>
            </a:r>
            <a:r>
              <a:rPr lang="et-EE" sz="2000" dirty="0">
                <a:solidFill>
                  <a:srgbClr val="00B050"/>
                </a:solidFill>
              </a:rPr>
              <a:t>598 000 eurot</a:t>
            </a:r>
          </a:p>
          <a:p>
            <a:pPr marL="0" indent="0">
              <a:buNone/>
            </a:pPr>
            <a:r>
              <a:rPr lang="et-EE" sz="2000" dirty="0"/>
              <a:t>2.3.6 Turism (lk 13)                                                                 </a:t>
            </a:r>
            <a:r>
              <a:rPr lang="et-EE" sz="2000" dirty="0">
                <a:solidFill>
                  <a:srgbClr val="FF0000"/>
                </a:solidFill>
              </a:rPr>
              <a:t>123 200 eurot</a:t>
            </a:r>
          </a:p>
          <a:p>
            <a:pPr marL="0" indent="0">
              <a:buNone/>
            </a:pPr>
            <a:r>
              <a:rPr lang="et-EE" sz="2000" dirty="0"/>
              <a:t>2.3.8 Planeerimine ja projekteerimine		</a:t>
            </a:r>
            <a:r>
              <a:rPr lang="et-EE" sz="2000" dirty="0">
                <a:solidFill>
                  <a:srgbClr val="FF0000"/>
                </a:solidFill>
              </a:rPr>
              <a:t>   157 000 eurot</a:t>
            </a:r>
          </a:p>
          <a:p>
            <a:pPr marL="0" indent="0">
              <a:buNone/>
            </a:pPr>
            <a:r>
              <a:rPr lang="et-EE" sz="2000" dirty="0"/>
              <a:t>2.3.9. Muu majandus (lk 14)			   </a:t>
            </a:r>
            <a:r>
              <a:rPr lang="et-EE" sz="2000" dirty="0">
                <a:solidFill>
                  <a:srgbClr val="00B050"/>
                </a:solidFill>
              </a:rPr>
              <a:t>526 600 eurot</a:t>
            </a:r>
          </a:p>
          <a:p>
            <a:pPr marL="0" indent="0">
              <a:buNone/>
            </a:pPr>
            <a:r>
              <a:rPr lang="et-EE" sz="2000" dirty="0"/>
              <a:t>2.4.1 Jäätmekäitlus				   </a:t>
            </a:r>
            <a:r>
              <a:rPr lang="et-EE" sz="2000" dirty="0">
                <a:solidFill>
                  <a:srgbClr val="00B050"/>
                </a:solidFill>
              </a:rPr>
              <a:t>201 500 eurot</a:t>
            </a:r>
          </a:p>
          <a:p>
            <a:pPr marL="0" indent="0">
              <a:buNone/>
            </a:pPr>
            <a:endParaRPr lang="et-EE" sz="3200" dirty="0"/>
          </a:p>
          <a:p>
            <a:endParaRPr lang="et-EE" dirty="0"/>
          </a:p>
        </p:txBody>
      </p:sp>
    </p:spTree>
    <p:extLst>
      <p:ext uri="{BB962C8B-B14F-4D97-AF65-F5344CB8AC3E}">
        <p14:creationId xmlns:p14="http://schemas.microsoft.com/office/powerpoint/2010/main" val="3027190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7B53B8A-C5EB-4441-87B5-F9EE92368306}"/>
              </a:ext>
            </a:extLst>
          </p:cNvPr>
          <p:cNvSpPr>
            <a:spLocks noGrp="1"/>
          </p:cNvSpPr>
          <p:nvPr>
            <p:ph type="title"/>
          </p:nvPr>
        </p:nvSpPr>
        <p:spPr>
          <a:xfrm>
            <a:off x="457200" y="274638"/>
            <a:ext cx="8229600" cy="634082"/>
          </a:xfrm>
        </p:spPr>
        <p:txBody>
          <a:bodyPr/>
          <a:lstStyle/>
          <a:p>
            <a:r>
              <a:rPr lang="et-EE" sz="3600" b="1" dirty="0"/>
              <a:t>          Rakvere linna 2022.a eelarve</a:t>
            </a:r>
            <a:endParaRPr lang="et-EE" sz="3600" dirty="0"/>
          </a:p>
        </p:txBody>
      </p:sp>
      <p:sp>
        <p:nvSpPr>
          <p:cNvPr id="3" name="Sisu kohatäide 2">
            <a:extLst>
              <a:ext uri="{FF2B5EF4-FFF2-40B4-BE49-F238E27FC236}">
                <a16:creationId xmlns:a16="http://schemas.microsoft.com/office/drawing/2014/main" id="{59D0131F-6C56-435F-AE6E-0A8504F76275}"/>
              </a:ext>
            </a:extLst>
          </p:cNvPr>
          <p:cNvSpPr>
            <a:spLocks noGrp="1"/>
          </p:cNvSpPr>
          <p:nvPr>
            <p:ph idx="1"/>
          </p:nvPr>
        </p:nvSpPr>
        <p:spPr>
          <a:xfrm>
            <a:off x="457200" y="980728"/>
            <a:ext cx="8229600" cy="5472608"/>
          </a:xfrm>
        </p:spPr>
        <p:txBody>
          <a:bodyPr/>
          <a:lstStyle/>
          <a:p>
            <a:pPr marL="0" indent="0">
              <a:buNone/>
            </a:pPr>
            <a:endParaRPr lang="et-EE" sz="2000" dirty="0"/>
          </a:p>
          <a:p>
            <a:pPr marL="0" indent="0">
              <a:buNone/>
            </a:pPr>
            <a:endParaRPr lang="et-EE" sz="2000" dirty="0"/>
          </a:p>
          <a:p>
            <a:pPr marL="0" indent="0">
              <a:buNone/>
            </a:pPr>
            <a:r>
              <a:rPr lang="et-EE" sz="2000" dirty="0"/>
              <a:t>2.4.3 Kõnniteede puhastus (lk 15)			</a:t>
            </a:r>
            <a:r>
              <a:rPr lang="et-EE" sz="2000" dirty="0">
                <a:solidFill>
                  <a:srgbClr val="00B050"/>
                </a:solidFill>
              </a:rPr>
              <a:t>155 000 eurot</a:t>
            </a:r>
          </a:p>
          <a:p>
            <a:pPr marL="0" indent="0">
              <a:buNone/>
            </a:pPr>
            <a:r>
              <a:rPr lang="et-EE" sz="2000" dirty="0"/>
              <a:t>2.4.4 Heitveekäitlus                                                               </a:t>
            </a:r>
            <a:r>
              <a:rPr lang="et-EE" sz="2000" dirty="0">
                <a:solidFill>
                  <a:srgbClr val="00B050"/>
                </a:solidFill>
              </a:rPr>
              <a:t>30 300 eurot</a:t>
            </a:r>
          </a:p>
          <a:p>
            <a:pPr marL="0" indent="0">
              <a:buNone/>
            </a:pPr>
            <a:r>
              <a:rPr lang="et-EE" sz="2000" dirty="0"/>
              <a:t>2.4.5 Heakord ja haljastus                                       	</a:t>
            </a:r>
            <a:r>
              <a:rPr lang="et-EE" sz="2000" dirty="0">
                <a:solidFill>
                  <a:srgbClr val="FF0000"/>
                </a:solidFill>
              </a:rPr>
              <a:t>468 200 eurot</a:t>
            </a:r>
          </a:p>
          <a:p>
            <a:pPr marL="0" indent="0">
              <a:buNone/>
            </a:pPr>
            <a:r>
              <a:rPr lang="et-EE" sz="2000" dirty="0"/>
              <a:t>2.5.1 Lammutustööd (lk 16)			   </a:t>
            </a:r>
            <a:r>
              <a:rPr lang="et-EE" sz="2000" dirty="0">
                <a:solidFill>
                  <a:srgbClr val="00B050"/>
                </a:solidFill>
              </a:rPr>
              <a:t>30 000 eurot</a:t>
            </a:r>
          </a:p>
          <a:p>
            <a:pPr marL="0" indent="0">
              <a:buNone/>
            </a:pPr>
            <a:r>
              <a:rPr lang="et-EE" sz="2000" dirty="0"/>
              <a:t>2.5.2 </a:t>
            </a:r>
            <a:r>
              <a:rPr lang="et-EE" sz="2000" b="1" i="1" dirty="0"/>
              <a:t>Tänavavalgustus kokku (lk 17)		</a:t>
            </a:r>
            <a:r>
              <a:rPr lang="et-EE" sz="2000" dirty="0">
                <a:solidFill>
                  <a:srgbClr val="FF0000"/>
                </a:solidFill>
              </a:rPr>
              <a:t>832 500 eurot</a:t>
            </a:r>
          </a:p>
          <a:p>
            <a:pPr marL="0" indent="0">
              <a:buNone/>
            </a:pPr>
            <a:r>
              <a:rPr lang="et-EE" sz="2000" dirty="0"/>
              <a:t>2.5.2.1 Tänavavalgustuse elekter			</a:t>
            </a:r>
            <a:r>
              <a:rPr lang="et-EE" sz="2000" dirty="0">
                <a:solidFill>
                  <a:srgbClr val="00B050"/>
                </a:solidFill>
              </a:rPr>
              <a:t>202 500 eurot</a:t>
            </a:r>
          </a:p>
          <a:p>
            <a:pPr marL="0" indent="0">
              <a:buNone/>
            </a:pPr>
            <a:r>
              <a:rPr lang="et-EE" sz="2000" dirty="0"/>
              <a:t>2.5.2.2 Tänavavalgustuse hooldus ja remont(sh KIK)	</a:t>
            </a:r>
            <a:r>
              <a:rPr lang="et-EE" sz="2000" dirty="0">
                <a:solidFill>
                  <a:srgbClr val="FF0000"/>
                </a:solidFill>
              </a:rPr>
              <a:t>630 000 eurot</a:t>
            </a:r>
          </a:p>
          <a:p>
            <a:pPr marL="0" indent="0">
              <a:buNone/>
            </a:pPr>
            <a:r>
              <a:rPr lang="et-EE" sz="2000" dirty="0"/>
              <a:t>2.5.7 Kalmistud  (lk 18)                                                         </a:t>
            </a:r>
            <a:r>
              <a:rPr lang="et-EE" sz="2000" dirty="0">
                <a:solidFill>
                  <a:srgbClr val="FF0000"/>
                </a:solidFill>
              </a:rPr>
              <a:t>91 300 eurot</a:t>
            </a:r>
          </a:p>
          <a:p>
            <a:pPr marL="0" indent="0">
              <a:buNone/>
            </a:pPr>
            <a:r>
              <a:rPr lang="et-EE" sz="2000" dirty="0"/>
              <a:t>2.5.8 Hulkuvate loomadega seotud tegevus                    </a:t>
            </a:r>
            <a:r>
              <a:rPr lang="et-EE" sz="2000" dirty="0">
                <a:solidFill>
                  <a:srgbClr val="00B050"/>
                </a:solidFill>
              </a:rPr>
              <a:t>89 850 eurot</a:t>
            </a:r>
          </a:p>
          <a:p>
            <a:pPr marL="0" indent="0">
              <a:buNone/>
            </a:pPr>
            <a:r>
              <a:rPr lang="et-EE" sz="2000" dirty="0"/>
              <a:t>2.6.2 Tervisekeskus (lk 19)				</a:t>
            </a:r>
            <a:r>
              <a:rPr lang="et-EE" sz="2000" dirty="0">
                <a:solidFill>
                  <a:srgbClr val="FF0000"/>
                </a:solidFill>
              </a:rPr>
              <a:t>135 500 eurot</a:t>
            </a:r>
          </a:p>
          <a:p>
            <a:pPr marL="0" indent="0">
              <a:buNone/>
            </a:pPr>
            <a:r>
              <a:rPr lang="et-EE" sz="2000" dirty="0"/>
              <a:t>2.7.1 Spordikool					</a:t>
            </a:r>
            <a:r>
              <a:rPr lang="et-EE" sz="2000" dirty="0">
                <a:solidFill>
                  <a:srgbClr val="FF0000"/>
                </a:solidFill>
              </a:rPr>
              <a:t>385 150 eurot</a:t>
            </a:r>
          </a:p>
          <a:p>
            <a:pPr marL="0" indent="0">
              <a:buNone/>
            </a:pPr>
            <a:r>
              <a:rPr lang="et-EE" sz="2000" dirty="0"/>
              <a:t>2.7.2 Spordikeskus				</a:t>
            </a:r>
            <a:r>
              <a:rPr lang="et-EE" sz="2000" dirty="0">
                <a:solidFill>
                  <a:srgbClr val="00B050"/>
                </a:solidFill>
              </a:rPr>
              <a:t>783 325 eurot</a:t>
            </a:r>
          </a:p>
          <a:p>
            <a:pPr marL="0" indent="0">
              <a:buNone/>
            </a:pPr>
            <a:endParaRPr lang="et-EE" sz="2000" dirty="0"/>
          </a:p>
          <a:p>
            <a:pPr marL="0" indent="0">
              <a:buNone/>
            </a:pPr>
            <a:endParaRPr lang="et-EE" dirty="0"/>
          </a:p>
        </p:txBody>
      </p:sp>
    </p:spTree>
    <p:extLst>
      <p:ext uri="{BB962C8B-B14F-4D97-AF65-F5344CB8AC3E}">
        <p14:creationId xmlns:p14="http://schemas.microsoft.com/office/powerpoint/2010/main" val="3509361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24FE17E-2453-4E2C-B10E-CCC68335501C}"/>
              </a:ext>
            </a:extLst>
          </p:cNvPr>
          <p:cNvSpPr>
            <a:spLocks noGrp="1"/>
          </p:cNvSpPr>
          <p:nvPr>
            <p:ph type="title"/>
          </p:nvPr>
        </p:nvSpPr>
        <p:spPr>
          <a:xfrm>
            <a:off x="457200" y="274638"/>
            <a:ext cx="8229600" cy="1426170"/>
          </a:xfrm>
        </p:spPr>
        <p:txBody>
          <a:bodyPr/>
          <a:lstStyle/>
          <a:p>
            <a:r>
              <a:rPr lang="et-EE" sz="3600" b="1" dirty="0"/>
              <a:t>            Rakvere linna 2022.a eelarve</a:t>
            </a:r>
            <a:endParaRPr lang="et-EE" sz="3600" dirty="0"/>
          </a:p>
        </p:txBody>
      </p:sp>
      <p:sp>
        <p:nvSpPr>
          <p:cNvPr id="3" name="Sisu kohatäide 2">
            <a:extLst>
              <a:ext uri="{FF2B5EF4-FFF2-40B4-BE49-F238E27FC236}">
                <a16:creationId xmlns:a16="http://schemas.microsoft.com/office/drawing/2014/main" id="{D782F207-F7FC-49F4-92CD-218A3F2CBCE1}"/>
              </a:ext>
            </a:extLst>
          </p:cNvPr>
          <p:cNvSpPr>
            <a:spLocks noGrp="1"/>
          </p:cNvSpPr>
          <p:nvPr>
            <p:ph idx="1"/>
          </p:nvPr>
        </p:nvSpPr>
        <p:spPr>
          <a:xfrm>
            <a:off x="457200" y="1340768"/>
            <a:ext cx="8229600" cy="4785395"/>
          </a:xfrm>
        </p:spPr>
        <p:txBody>
          <a:bodyPr/>
          <a:lstStyle/>
          <a:p>
            <a:pPr marL="0" indent="0">
              <a:buNone/>
            </a:pPr>
            <a:endParaRPr lang="et-EE" sz="2000" dirty="0"/>
          </a:p>
          <a:p>
            <a:pPr marL="0" indent="0">
              <a:buNone/>
            </a:pPr>
            <a:endParaRPr lang="et-EE" sz="2000" dirty="0"/>
          </a:p>
          <a:p>
            <a:pPr marL="0" indent="0">
              <a:buNone/>
            </a:pPr>
            <a:r>
              <a:rPr lang="et-EE" sz="2000" dirty="0"/>
              <a:t>2.7.3 Jalgpallihall						</a:t>
            </a:r>
            <a:r>
              <a:rPr lang="et-EE" sz="2000" dirty="0">
                <a:solidFill>
                  <a:srgbClr val="00B050"/>
                </a:solidFill>
              </a:rPr>
              <a:t>2 200 000 eurot</a:t>
            </a:r>
          </a:p>
          <a:p>
            <a:pPr marL="0" indent="0">
              <a:buNone/>
            </a:pPr>
            <a:r>
              <a:rPr lang="et-EE" sz="2000" dirty="0"/>
              <a:t>2.7.9 Lääne-Virumaa Keskraamatukogu (lk 22)		   </a:t>
            </a:r>
            <a:r>
              <a:rPr lang="et-EE" sz="2000" dirty="0">
                <a:solidFill>
                  <a:srgbClr val="FF0000"/>
                </a:solidFill>
              </a:rPr>
              <a:t>896 781 eurot</a:t>
            </a:r>
          </a:p>
          <a:p>
            <a:pPr marL="0" indent="0">
              <a:buNone/>
            </a:pPr>
            <a:r>
              <a:rPr lang="et-EE" sz="2000" dirty="0"/>
              <a:t>2.7.11 Vallimägi                                                                   		   </a:t>
            </a:r>
            <a:r>
              <a:rPr lang="et-EE" sz="2000" dirty="0">
                <a:solidFill>
                  <a:srgbClr val="FF0000"/>
                </a:solidFill>
              </a:rPr>
              <a:t>150 750 eurot</a:t>
            </a:r>
          </a:p>
          <a:p>
            <a:pPr marL="0" indent="0">
              <a:buNone/>
            </a:pPr>
            <a:r>
              <a:rPr lang="et-EE" sz="2000" dirty="0"/>
              <a:t>2.8.1.1 Triinu Lasteaed (lk 24)				</a:t>
            </a:r>
            <a:r>
              <a:rPr lang="et-EE" sz="2000" dirty="0">
                <a:solidFill>
                  <a:srgbClr val="00B050"/>
                </a:solidFill>
              </a:rPr>
              <a:t>1 050 500 eurot</a:t>
            </a:r>
          </a:p>
          <a:p>
            <a:pPr marL="0" indent="0">
              <a:buNone/>
            </a:pPr>
            <a:r>
              <a:rPr lang="et-EE" sz="2000" dirty="0"/>
              <a:t>2.8.1.2 Kungla Lasteaed (lk 25)				</a:t>
            </a:r>
            <a:r>
              <a:rPr lang="et-EE" sz="2000" dirty="0">
                <a:solidFill>
                  <a:srgbClr val="00B050"/>
                </a:solidFill>
              </a:rPr>
              <a:t>1 016 500 eurot</a:t>
            </a:r>
          </a:p>
          <a:p>
            <a:pPr marL="0" indent="0">
              <a:buNone/>
            </a:pPr>
            <a:r>
              <a:rPr lang="et-EE" sz="2000" dirty="0"/>
              <a:t>2.8.1.3 Rohuaia Lasteaed					   </a:t>
            </a:r>
            <a:r>
              <a:rPr lang="et-EE" sz="2000" dirty="0">
                <a:solidFill>
                  <a:srgbClr val="00B050"/>
                </a:solidFill>
              </a:rPr>
              <a:t>969 300 eurot</a:t>
            </a:r>
          </a:p>
          <a:p>
            <a:pPr marL="0" indent="0">
              <a:buNone/>
            </a:pPr>
            <a:r>
              <a:rPr lang="et-EE" sz="2000" dirty="0"/>
              <a:t>2.8.1.4 Lasteaia ost muud residendid (eralasteaedadelt) 	   </a:t>
            </a:r>
            <a:r>
              <a:rPr lang="et-EE" sz="2000" dirty="0">
                <a:solidFill>
                  <a:srgbClr val="FF0000"/>
                </a:solidFill>
              </a:rPr>
              <a:t>969 960 eurot</a:t>
            </a:r>
          </a:p>
          <a:p>
            <a:pPr marL="0" indent="0">
              <a:buNone/>
            </a:pPr>
            <a:r>
              <a:rPr lang="et-EE" sz="2000" dirty="0"/>
              <a:t>2.8.1.6 Laste päevahoid (lk 26)			      	   </a:t>
            </a:r>
            <a:r>
              <a:rPr lang="et-EE" sz="2000" dirty="0">
                <a:solidFill>
                  <a:srgbClr val="FF0000"/>
                </a:solidFill>
              </a:rPr>
              <a:t>307 080 eurot</a:t>
            </a:r>
          </a:p>
          <a:p>
            <a:pPr marL="0" indent="0">
              <a:buNone/>
            </a:pPr>
            <a:r>
              <a:rPr lang="et-EE" sz="2000" dirty="0"/>
              <a:t>2.8.2.1 Rakvere Põhikool					</a:t>
            </a:r>
            <a:r>
              <a:rPr lang="et-EE" sz="2000" dirty="0">
                <a:solidFill>
                  <a:srgbClr val="00B050"/>
                </a:solidFill>
              </a:rPr>
              <a:t>1 043 932 eurot</a:t>
            </a:r>
          </a:p>
          <a:p>
            <a:pPr marL="0" indent="0">
              <a:buNone/>
            </a:pPr>
            <a:r>
              <a:rPr lang="et-EE" sz="2000" dirty="0"/>
              <a:t>2.8.2.3 Töö- ja Tehnoloogiakeskus (lk 27) 			   </a:t>
            </a:r>
            <a:r>
              <a:rPr lang="et-EE" sz="2000" dirty="0">
                <a:solidFill>
                  <a:srgbClr val="FF0000"/>
                </a:solidFill>
              </a:rPr>
              <a:t>548 000 eurot</a:t>
            </a:r>
          </a:p>
          <a:p>
            <a:pPr marL="0" indent="0">
              <a:buNone/>
            </a:pPr>
            <a:endParaRPr lang="et-EE" dirty="0"/>
          </a:p>
        </p:txBody>
      </p:sp>
    </p:spTree>
    <p:extLst>
      <p:ext uri="{BB962C8B-B14F-4D97-AF65-F5344CB8AC3E}">
        <p14:creationId xmlns:p14="http://schemas.microsoft.com/office/powerpoint/2010/main" val="2079831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C411BEC9-E821-4E67-9BE9-BEDF2BDBF5DC}"/>
              </a:ext>
            </a:extLst>
          </p:cNvPr>
          <p:cNvSpPr>
            <a:spLocks noGrp="1"/>
          </p:cNvSpPr>
          <p:nvPr>
            <p:ph type="title"/>
          </p:nvPr>
        </p:nvSpPr>
        <p:spPr/>
        <p:txBody>
          <a:bodyPr/>
          <a:lstStyle/>
          <a:p>
            <a:r>
              <a:rPr lang="et-EE" sz="3600" b="1" dirty="0"/>
              <a:t>            Rakvere linna 2022.a eelarve</a:t>
            </a:r>
            <a:endParaRPr lang="et-EE" sz="3600" dirty="0"/>
          </a:p>
        </p:txBody>
      </p:sp>
      <p:sp>
        <p:nvSpPr>
          <p:cNvPr id="3" name="Sisu kohatäide 2">
            <a:extLst>
              <a:ext uri="{FF2B5EF4-FFF2-40B4-BE49-F238E27FC236}">
                <a16:creationId xmlns:a16="http://schemas.microsoft.com/office/drawing/2014/main" id="{B2BD93FA-2D57-46FF-B4D3-443707A4241D}"/>
              </a:ext>
            </a:extLst>
          </p:cNvPr>
          <p:cNvSpPr>
            <a:spLocks noGrp="1"/>
          </p:cNvSpPr>
          <p:nvPr>
            <p:ph idx="1"/>
          </p:nvPr>
        </p:nvSpPr>
        <p:spPr/>
        <p:txBody>
          <a:bodyPr/>
          <a:lstStyle/>
          <a:p>
            <a:pPr marL="0" indent="0">
              <a:buNone/>
            </a:pPr>
            <a:r>
              <a:rPr lang="et-EE" sz="2000" dirty="0"/>
              <a:t>2.8.3.1 Rakvere Gümnaasium			</a:t>
            </a:r>
            <a:r>
              <a:rPr lang="et-EE" sz="2000" dirty="0">
                <a:solidFill>
                  <a:srgbClr val="FF0000"/>
                </a:solidFill>
              </a:rPr>
              <a:t> 3 111 783 eurot</a:t>
            </a:r>
          </a:p>
          <a:p>
            <a:pPr marL="0" indent="0">
              <a:buNone/>
            </a:pPr>
            <a:r>
              <a:rPr lang="et-EE" sz="2000" dirty="0"/>
              <a:t>2.8.3.2 Rakvere Reaalgümnaasium (lk 28)		</a:t>
            </a:r>
            <a:r>
              <a:rPr lang="et-EE" sz="2000" dirty="0">
                <a:solidFill>
                  <a:srgbClr val="FF0000"/>
                </a:solidFill>
              </a:rPr>
              <a:t> 2 651 823 eurot</a:t>
            </a:r>
          </a:p>
          <a:p>
            <a:pPr marL="0" indent="0">
              <a:buNone/>
            </a:pPr>
            <a:r>
              <a:rPr lang="et-EE" sz="2000" dirty="0"/>
              <a:t>2.8.5 Rakvere Muusikakool (lk 29)			    </a:t>
            </a:r>
            <a:r>
              <a:rPr lang="et-EE" sz="2000" dirty="0">
                <a:solidFill>
                  <a:srgbClr val="00B050"/>
                </a:solidFill>
              </a:rPr>
              <a:t>530 050 eurot</a:t>
            </a:r>
          </a:p>
          <a:p>
            <a:pPr marL="0" indent="0">
              <a:buNone/>
            </a:pPr>
            <a:r>
              <a:rPr lang="et-EE" sz="2000" dirty="0"/>
              <a:t>2.8.6 Huvihariduse ostetud teenus			    </a:t>
            </a:r>
            <a:r>
              <a:rPr lang="et-EE" sz="2000" dirty="0">
                <a:solidFill>
                  <a:srgbClr val="00B050"/>
                </a:solidFill>
              </a:rPr>
              <a:t>200 000 eurot</a:t>
            </a:r>
          </a:p>
          <a:p>
            <a:pPr marL="0" indent="0">
              <a:buNone/>
            </a:pPr>
            <a:r>
              <a:rPr lang="et-EE" sz="2000" dirty="0"/>
              <a:t>2.8.10 Hariduse haldus (lk 30)			    </a:t>
            </a:r>
            <a:r>
              <a:rPr lang="et-EE" sz="2000" dirty="0">
                <a:solidFill>
                  <a:srgbClr val="FF0000"/>
                </a:solidFill>
              </a:rPr>
              <a:t>227 160 eurot</a:t>
            </a:r>
          </a:p>
          <a:p>
            <a:pPr marL="0" indent="0">
              <a:buNone/>
            </a:pPr>
            <a:r>
              <a:rPr lang="et-EE" sz="2000" dirty="0"/>
              <a:t>2.8.11 Hariduse üldkulu				    </a:t>
            </a:r>
            <a:r>
              <a:rPr lang="et-EE" sz="2000" dirty="0">
                <a:solidFill>
                  <a:srgbClr val="FF0000"/>
                </a:solidFill>
              </a:rPr>
              <a:t>106 239 eurot</a:t>
            </a:r>
          </a:p>
          <a:p>
            <a:pPr marL="0" indent="0">
              <a:buNone/>
            </a:pPr>
            <a:r>
              <a:rPr lang="et-EE" sz="2000" dirty="0"/>
              <a:t>2.9.1 Psüühiliste erivajadustega inimeste päevakeskus     </a:t>
            </a:r>
            <a:r>
              <a:rPr lang="et-EE" sz="2000" dirty="0">
                <a:solidFill>
                  <a:srgbClr val="FF0000"/>
                </a:solidFill>
              </a:rPr>
              <a:t>69 000 eurot</a:t>
            </a:r>
          </a:p>
          <a:p>
            <a:pPr marL="0" indent="0">
              <a:buNone/>
            </a:pPr>
            <a:r>
              <a:rPr lang="et-EE" sz="2000" dirty="0"/>
              <a:t>2.9.8 Koduteenus (lk 33)				    </a:t>
            </a:r>
            <a:r>
              <a:rPr lang="et-EE" sz="2000" dirty="0">
                <a:solidFill>
                  <a:srgbClr val="00B050"/>
                </a:solidFill>
              </a:rPr>
              <a:t>167 670 eurot</a:t>
            </a:r>
          </a:p>
          <a:p>
            <a:pPr marL="0" indent="0">
              <a:buNone/>
            </a:pPr>
            <a:r>
              <a:rPr lang="et-EE" sz="2000" dirty="0"/>
              <a:t>2.9.11 Asenduskoduteenus (lk 35)			    </a:t>
            </a:r>
            <a:r>
              <a:rPr lang="et-EE" sz="2000" dirty="0">
                <a:solidFill>
                  <a:srgbClr val="FF0000"/>
                </a:solidFill>
              </a:rPr>
              <a:t>304 269 eurot</a:t>
            </a:r>
          </a:p>
          <a:p>
            <a:pPr marL="0" indent="0">
              <a:buNone/>
            </a:pPr>
            <a:r>
              <a:rPr lang="et-EE" sz="2000" dirty="0"/>
              <a:t>2.9.17 Sünnitoetus (lk 36)				      </a:t>
            </a:r>
            <a:r>
              <a:rPr lang="et-EE" sz="2000" dirty="0">
                <a:solidFill>
                  <a:srgbClr val="00B050"/>
                </a:solidFill>
              </a:rPr>
              <a:t>68 000 eurot</a:t>
            </a:r>
          </a:p>
          <a:p>
            <a:pPr marL="0" indent="0">
              <a:buNone/>
            </a:pPr>
            <a:r>
              <a:rPr lang="et-EE" sz="2000" dirty="0"/>
              <a:t>2.9.24 Riiklik toimetulekutoetus (lk 38)                               </a:t>
            </a:r>
            <a:r>
              <a:rPr lang="et-EE" sz="2000" dirty="0">
                <a:solidFill>
                  <a:srgbClr val="FF0000"/>
                </a:solidFill>
              </a:rPr>
              <a:t>180 983 eurot</a:t>
            </a:r>
          </a:p>
          <a:p>
            <a:pPr marL="0" indent="0">
              <a:buNone/>
            </a:pPr>
            <a:r>
              <a:rPr lang="et-EE" sz="2000" dirty="0"/>
              <a:t>2.9.27 Sotsiaalkeskus (lk 40)                                                  </a:t>
            </a:r>
            <a:r>
              <a:rPr lang="et-EE" sz="2000" dirty="0">
                <a:solidFill>
                  <a:srgbClr val="FF0000"/>
                </a:solidFill>
              </a:rPr>
              <a:t>352 030 eurot</a:t>
            </a:r>
          </a:p>
          <a:p>
            <a:pPr marL="0" indent="0">
              <a:buNone/>
            </a:pPr>
            <a:r>
              <a:rPr lang="et-EE" sz="2000" dirty="0"/>
              <a:t>2.9.28 Sotsiaalosakonna halduskulu	                    </a:t>
            </a:r>
            <a:r>
              <a:rPr lang="et-EE" sz="2000" dirty="0">
                <a:solidFill>
                  <a:srgbClr val="00B050"/>
                </a:solidFill>
              </a:rPr>
              <a:t>327 600 eurot</a:t>
            </a:r>
          </a:p>
          <a:p>
            <a:pPr marL="0" indent="0">
              <a:buNone/>
            </a:pPr>
            <a:endParaRPr lang="et-EE" sz="2000" dirty="0"/>
          </a:p>
          <a:p>
            <a:endParaRPr lang="et-EE" dirty="0"/>
          </a:p>
        </p:txBody>
      </p:sp>
    </p:spTree>
    <p:extLst>
      <p:ext uri="{BB962C8B-B14F-4D97-AF65-F5344CB8AC3E}">
        <p14:creationId xmlns:p14="http://schemas.microsoft.com/office/powerpoint/2010/main" val="131471759"/>
      </p:ext>
    </p:extLst>
  </p:cSld>
  <p:clrMapOvr>
    <a:masterClrMapping/>
  </p:clrMapOvr>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01396C6-7460-4205-99E6-A148CB9402D2}"/>
              </a:ext>
            </a:extLst>
          </p:cNvPr>
          <p:cNvSpPr>
            <a:spLocks noGrp="1"/>
          </p:cNvSpPr>
          <p:nvPr>
            <p:ph type="title"/>
          </p:nvPr>
        </p:nvSpPr>
        <p:spPr>
          <a:xfrm>
            <a:off x="457200" y="836712"/>
            <a:ext cx="8229600" cy="216024"/>
          </a:xfrm>
        </p:spPr>
        <p:txBody>
          <a:bodyPr/>
          <a:lstStyle/>
          <a:p>
            <a:r>
              <a:rPr lang="et-EE" sz="4400" dirty="0"/>
              <a:t>LAENUKOHUSTUSED</a:t>
            </a:r>
            <a:br>
              <a:rPr lang="et-EE" sz="4400" dirty="0"/>
            </a:br>
            <a:endParaRPr lang="et-EE" dirty="0"/>
          </a:p>
        </p:txBody>
      </p:sp>
      <p:sp>
        <p:nvSpPr>
          <p:cNvPr id="3" name="Sisu kohatäide 2">
            <a:extLst>
              <a:ext uri="{FF2B5EF4-FFF2-40B4-BE49-F238E27FC236}">
                <a16:creationId xmlns:a16="http://schemas.microsoft.com/office/drawing/2014/main" id="{370027F3-D4B5-4130-8269-0AC849CE4F14}"/>
              </a:ext>
            </a:extLst>
          </p:cNvPr>
          <p:cNvSpPr>
            <a:spLocks noGrp="1"/>
          </p:cNvSpPr>
          <p:nvPr>
            <p:ph idx="1"/>
          </p:nvPr>
        </p:nvSpPr>
        <p:spPr>
          <a:xfrm>
            <a:off x="457200" y="1600200"/>
            <a:ext cx="8229600" cy="5257800"/>
          </a:xfrm>
        </p:spPr>
        <p:txBody>
          <a:bodyPr/>
          <a:lstStyle/>
          <a:p>
            <a:pPr marL="0" indent="0">
              <a:buNone/>
            </a:pPr>
            <a:r>
              <a:rPr lang="et-EE" sz="2000" dirty="0"/>
              <a:t>Laenude põhiosa tagasimakseteks on planeeritud 2022.a 2 005 000 eurot, kapitalirendi tagasimakseteks 5 000 eurot. </a:t>
            </a:r>
          </a:p>
          <a:p>
            <a:pPr marL="0" indent="0">
              <a:buNone/>
            </a:pPr>
            <a:r>
              <a:rPr lang="et-EE" sz="2000" dirty="0"/>
              <a:t>2022.aastal on eelarvestatud laenu summa 1,9 miljonit, mille abil tagatakse omafinantseering alljärgnevatele objektidele:</a:t>
            </a:r>
          </a:p>
          <a:p>
            <a:pPr marL="342900" lvl="0" indent="-342900" algn="just">
              <a:spcBef>
                <a:spcPts val="0"/>
              </a:spcBef>
              <a:buFont typeface="Symbol" panose="05050102010706020507" pitchFamily="18" charset="2"/>
              <a:buChar char=""/>
            </a:pPr>
            <a:r>
              <a:rPr lang="et-EE" sz="2000" dirty="0">
                <a:effectLst/>
                <a:ea typeface="Calibri" panose="020F0502020204030204" pitchFamily="34" charset="0"/>
                <a:cs typeface="Times New Roman" panose="02020603050405020304" pitchFamily="18" charset="0"/>
              </a:rPr>
              <a:t>700 000 eurot Jalgpallihalli projekti omaosalus;</a:t>
            </a:r>
          </a:p>
          <a:p>
            <a:pPr marL="342900" lvl="0" indent="-342900" algn="just">
              <a:spcBef>
                <a:spcPts val="0"/>
              </a:spcBef>
              <a:buFont typeface="Symbol" panose="05050102010706020507" pitchFamily="18" charset="2"/>
              <a:buChar char=""/>
            </a:pPr>
            <a:r>
              <a:rPr lang="et-EE" sz="2000" dirty="0">
                <a:effectLst/>
                <a:ea typeface="Calibri" panose="020F0502020204030204" pitchFamily="34" charset="0"/>
                <a:cs typeface="Times New Roman" panose="02020603050405020304" pitchFamily="18" charset="0"/>
              </a:rPr>
              <a:t>500 000 eurot Rakvere linna põhikoolide töö- ja tehnoloogiakeskuse (PTTK) omaosalus;</a:t>
            </a:r>
          </a:p>
          <a:p>
            <a:pPr marL="342900" lvl="0" indent="-342900" algn="just">
              <a:spcBef>
                <a:spcPts val="0"/>
              </a:spcBef>
              <a:buFont typeface="Symbol" panose="05050102010706020507" pitchFamily="18" charset="2"/>
              <a:buChar char=""/>
            </a:pPr>
            <a:r>
              <a:rPr lang="et-EE" sz="2000" dirty="0">
                <a:effectLst/>
                <a:ea typeface="Calibri" panose="020F0502020204030204" pitchFamily="34" charset="0"/>
                <a:cs typeface="Times New Roman" panose="02020603050405020304" pitchFamily="18" charset="0"/>
              </a:rPr>
              <a:t>350 000 eurot Rakvere linna tänavavalgustus;</a:t>
            </a:r>
          </a:p>
          <a:p>
            <a:pPr marL="342900" lvl="0" indent="-342900" algn="just">
              <a:spcBef>
                <a:spcPts val="0"/>
              </a:spcBef>
              <a:buFont typeface="Symbol" panose="05050102010706020507" pitchFamily="18" charset="2"/>
              <a:buChar char=""/>
            </a:pPr>
            <a:r>
              <a:rPr lang="et-EE" sz="2000" dirty="0">
                <a:effectLst/>
                <a:ea typeface="Calibri" panose="020F0502020204030204" pitchFamily="34" charset="0"/>
                <a:cs typeface="Times New Roman" panose="02020603050405020304" pitchFamily="18" charset="0"/>
              </a:rPr>
              <a:t>200 000 eurot Pika tänava arendamine, sh Pikk 22 korrastamine;</a:t>
            </a:r>
          </a:p>
          <a:p>
            <a:pPr marL="342900" lvl="0" indent="-342900" algn="just">
              <a:spcBef>
                <a:spcPts val="0"/>
              </a:spcBef>
              <a:spcAft>
                <a:spcPts val="1000"/>
              </a:spcAft>
              <a:buFont typeface="Symbol" panose="05050102010706020507" pitchFamily="18" charset="2"/>
              <a:buChar char=""/>
            </a:pPr>
            <a:r>
              <a:rPr lang="et-EE" sz="2000" dirty="0">
                <a:effectLst/>
                <a:ea typeface="Calibri" panose="020F0502020204030204" pitchFamily="34" charset="0"/>
                <a:cs typeface="Times New Roman" panose="02020603050405020304" pitchFamily="18" charset="0"/>
              </a:rPr>
              <a:t>175 000 eurot </a:t>
            </a:r>
            <a:r>
              <a:rPr lang="et-EE" sz="2000" dirty="0" err="1">
                <a:effectLst/>
                <a:ea typeface="Calibri" panose="020F0502020204030204" pitchFamily="34" charset="0"/>
                <a:cs typeface="Times New Roman" panose="02020603050405020304" pitchFamily="18" charset="0"/>
              </a:rPr>
              <a:t>pumptrack</a:t>
            </a:r>
            <a:r>
              <a:rPr lang="et-EE" sz="2000" dirty="0">
                <a:effectLst/>
                <a:ea typeface="Calibri" panose="020F0502020204030204" pitchFamily="34" charset="0"/>
                <a:cs typeface="Times New Roman" panose="02020603050405020304" pitchFamily="18" charset="0"/>
              </a:rPr>
              <a:t> raja ehitus ja linna mänguväljakute uuendamised.</a:t>
            </a:r>
          </a:p>
          <a:p>
            <a:pPr algn="just">
              <a:spcAft>
                <a:spcPts val="600"/>
              </a:spcAft>
            </a:pPr>
            <a:r>
              <a:rPr lang="et-EE" sz="1600" dirty="0">
                <a:effectLst/>
                <a:ea typeface="Times New Roman" panose="02020603050405020304" pitchFamily="18" charset="0"/>
              </a:rPr>
              <a:t>Jalgpalli toetus Kultuuriministeeriumilt on 1,5 miljonit eurot, omafinantseeringu suurus selgub pärast riigihangete läbiviimist. Tänavavalgustuse ehitusmaht selgub pärast KIK tänavavalgustuse projekti lõppemist 2022.aasta esimeses kvartalis. PTTK omafinantseeringu lõplik suurus selgub 2021.aasta ehitusmahust ja lahtise mööbli hanketulemuste selgumist. Laenuotsuse eelnõu esitatakse volikogule siis, kui täpne laenusumma on teada. </a:t>
            </a:r>
          </a:p>
          <a:p>
            <a:pPr marL="0" indent="0">
              <a:buNone/>
            </a:pPr>
            <a:endParaRPr lang="et-EE" dirty="0"/>
          </a:p>
        </p:txBody>
      </p:sp>
    </p:spTree>
    <p:extLst>
      <p:ext uri="{BB962C8B-B14F-4D97-AF65-F5344CB8AC3E}">
        <p14:creationId xmlns:p14="http://schemas.microsoft.com/office/powerpoint/2010/main" val="2311130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4102E27-EE3C-4285-BC7B-BF448D1E43E9}"/>
              </a:ext>
            </a:extLst>
          </p:cNvPr>
          <p:cNvSpPr>
            <a:spLocks noGrp="1"/>
          </p:cNvSpPr>
          <p:nvPr>
            <p:ph type="title"/>
          </p:nvPr>
        </p:nvSpPr>
        <p:spPr/>
        <p:txBody>
          <a:bodyPr/>
          <a:lstStyle/>
          <a:p>
            <a:endParaRPr lang="et-EE"/>
          </a:p>
        </p:txBody>
      </p:sp>
      <p:sp>
        <p:nvSpPr>
          <p:cNvPr id="3" name="Sisu kohatäide 2">
            <a:extLst>
              <a:ext uri="{FF2B5EF4-FFF2-40B4-BE49-F238E27FC236}">
                <a16:creationId xmlns:a16="http://schemas.microsoft.com/office/drawing/2014/main" id="{D365A636-4E9E-4676-8963-06A4DC9CFD4B}"/>
              </a:ext>
            </a:extLst>
          </p:cNvPr>
          <p:cNvSpPr>
            <a:spLocks noGrp="1"/>
          </p:cNvSpPr>
          <p:nvPr>
            <p:ph idx="1"/>
          </p:nvPr>
        </p:nvSpPr>
        <p:spPr/>
        <p:txBody>
          <a:bodyPr/>
          <a:lstStyle/>
          <a:p>
            <a:pPr marL="0" indent="0">
              <a:buNone/>
            </a:pPr>
            <a:endParaRPr lang="et-EE" sz="3200" dirty="0"/>
          </a:p>
          <a:p>
            <a:r>
              <a:rPr lang="et-EE" sz="2000" b="1" dirty="0">
                <a:effectLst/>
                <a:latin typeface="Times New Roman" panose="02020603050405020304" pitchFamily="18" charset="0"/>
                <a:ea typeface="Calibri" panose="020F0502020204030204" pitchFamily="34" charset="0"/>
                <a:cs typeface="Times New Roman" panose="02020603050405020304" pitchFamily="18" charset="0"/>
              </a:rPr>
              <a:t>Kavandatav netovõlakoormus </a:t>
            </a:r>
            <a:r>
              <a:rPr lang="et-EE" sz="2000" dirty="0">
                <a:effectLst/>
                <a:latin typeface="Times New Roman" panose="02020603050405020304" pitchFamily="18" charset="0"/>
                <a:ea typeface="Calibri" panose="020F0502020204030204" pitchFamily="34" charset="0"/>
                <a:cs typeface="Times New Roman" panose="02020603050405020304" pitchFamily="18" charset="0"/>
              </a:rPr>
              <a:t>(kohustused miinus likviidsed varad)  2021. aasta lõpuks on </a:t>
            </a:r>
            <a:r>
              <a:rPr lang="et-EE" sz="2000" dirty="0">
                <a:latin typeface="Times New Roman" panose="02020603050405020304" pitchFamily="18" charset="0"/>
                <a:ea typeface="Calibri" panose="020F0502020204030204" pitchFamily="34" charset="0"/>
                <a:cs typeface="Times New Roman" panose="02020603050405020304" pitchFamily="18" charset="0"/>
              </a:rPr>
              <a:t>~</a:t>
            </a:r>
            <a:r>
              <a:rPr lang="et-EE" sz="2000" dirty="0">
                <a:effectLst/>
                <a:latin typeface="Times New Roman" panose="02020603050405020304" pitchFamily="18" charset="0"/>
                <a:ea typeface="Calibri" panose="020F0502020204030204" pitchFamily="34" charset="0"/>
                <a:cs typeface="Times New Roman" panose="02020603050405020304" pitchFamily="18" charset="0"/>
              </a:rPr>
              <a:t>50% .</a:t>
            </a:r>
          </a:p>
          <a:p>
            <a:r>
              <a:rPr lang="et-EE" sz="2000" dirty="0">
                <a:effectLst/>
                <a:latin typeface="Times New Roman" panose="02020603050405020304" pitchFamily="18" charset="0"/>
                <a:ea typeface="Calibri" panose="020F0502020204030204" pitchFamily="34" charset="0"/>
                <a:cs typeface="Times New Roman" panose="02020603050405020304" pitchFamily="18" charset="0"/>
              </a:rPr>
              <a:t>2022.a netovõlakoormus võib suureneda vastavalt investeeringute rahastamise laenuvajadustest lähtuvalt. Linna ülempiiriks on </a:t>
            </a:r>
            <a:r>
              <a:rPr lang="et-EE" sz="2000" dirty="0">
                <a:latin typeface="Times New Roman" panose="02020603050405020304" pitchFamily="18" charset="0"/>
                <a:ea typeface="Calibri" panose="020F0502020204030204" pitchFamily="34" charset="0"/>
                <a:cs typeface="Times New Roman" panose="02020603050405020304" pitchFamily="18" charset="0"/>
              </a:rPr>
              <a:t>~23</a:t>
            </a:r>
            <a:r>
              <a:rPr lang="et-EE" sz="2000" dirty="0">
                <a:effectLst/>
                <a:latin typeface="Times New Roman" panose="02020603050405020304" pitchFamily="18" charset="0"/>
                <a:ea typeface="Calibri" panose="020F0502020204030204" pitchFamily="34" charset="0"/>
                <a:cs typeface="Times New Roman" panose="02020603050405020304" pitchFamily="18" charset="0"/>
              </a:rPr>
              <a:t> miljonit eurot, mis tähendab, et vajadusel on võimalik täiendavalt laenu võtta.</a:t>
            </a:r>
          </a:p>
          <a:p>
            <a:r>
              <a:rPr lang="et-EE" sz="2000" dirty="0">
                <a:effectLst/>
                <a:latin typeface="Times New Roman" panose="02020603050405020304" pitchFamily="18" charset="0"/>
                <a:ea typeface="Calibri" panose="020F0502020204030204" pitchFamily="34" charset="0"/>
                <a:cs typeface="Times New Roman" panose="02020603050405020304" pitchFamily="18" charset="0"/>
              </a:rPr>
              <a:t> Täiendavate investeeringute elluviimine sõltub saadavatest toetustest ja </a:t>
            </a:r>
            <a:r>
              <a:rPr lang="et-EE" sz="2000" dirty="0" err="1">
                <a:effectLst/>
                <a:latin typeface="Times New Roman" panose="02020603050405020304" pitchFamily="18" charset="0"/>
                <a:ea typeface="Calibri" panose="020F0502020204030204" pitchFamily="34" charset="0"/>
                <a:cs typeface="Times New Roman" panose="02020603050405020304" pitchFamily="18" charset="0"/>
              </a:rPr>
              <a:t>omafinantseerimisvõimekusest</a:t>
            </a:r>
            <a:r>
              <a:rPr lang="et-EE" sz="2000" dirty="0">
                <a:effectLst/>
                <a:latin typeface="Times New Roman" panose="02020603050405020304" pitchFamily="18" charset="0"/>
                <a:ea typeface="Calibri" panose="020F0502020204030204" pitchFamily="34" charset="0"/>
                <a:cs typeface="Times New Roman" panose="02020603050405020304" pitchFamily="18" charset="0"/>
              </a:rPr>
              <a:t>.</a:t>
            </a:r>
            <a:r>
              <a:rPr lang="et-EE" sz="2000" b="1" dirty="0">
                <a:solidFill>
                  <a:srgbClr val="4F81BD"/>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t-EE" sz="2000" dirty="0">
              <a:effectLst/>
              <a:latin typeface="Calibri" panose="020F0502020204030204" pitchFamily="34" charset="0"/>
              <a:ea typeface="Calibri" panose="020F0502020204030204" pitchFamily="34" charset="0"/>
              <a:cs typeface="Times New Roman" panose="02020603050405020304" pitchFamily="18" charset="0"/>
            </a:endParaRPr>
          </a:p>
          <a:p>
            <a:r>
              <a:rPr lang="et-EE" sz="2000" b="1" dirty="0">
                <a:effectLst/>
                <a:latin typeface="Times New Roman" panose="02020603050405020304" pitchFamily="18" charset="0"/>
                <a:ea typeface="Calibri" panose="020F0502020204030204" pitchFamily="34" charset="0"/>
                <a:cs typeface="Times New Roman" panose="02020603050405020304" pitchFamily="18" charset="0"/>
              </a:rPr>
              <a:t>likviidsete varade maht </a:t>
            </a:r>
            <a:r>
              <a:rPr lang="et-EE" sz="2000" dirty="0">
                <a:effectLst/>
                <a:latin typeface="Times New Roman" panose="02020603050405020304" pitchFamily="18" charset="0"/>
                <a:ea typeface="Calibri" panose="020F0502020204030204" pitchFamily="34" charset="0"/>
                <a:cs typeface="Times New Roman" panose="02020603050405020304" pitchFamily="18" charset="0"/>
              </a:rPr>
              <a:t>väheneb 2021. aastal ~3 miljoni euroni ehk 12%ni põhitegevuse tuludest.</a:t>
            </a:r>
            <a:endParaRPr lang="et-EE" dirty="0"/>
          </a:p>
        </p:txBody>
      </p:sp>
    </p:spTree>
    <p:extLst>
      <p:ext uri="{BB962C8B-B14F-4D97-AF65-F5344CB8AC3E}">
        <p14:creationId xmlns:p14="http://schemas.microsoft.com/office/powerpoint/2010/main" val="365147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Pealkiri 1">
            <a:extLst>
              <a:ext uri="{FF2B5EF4-FFF2-40B4-BE49-F238E27FC236}">
                <a16:creationId xmlns:a16="http://schemas.microsoft.com/office/drawing/2014/main" id="{FE1CF4A1-5CFD-45D2-AB67-6409CE303692}"/>
              </a:ext>
            </a:extLst>
          </p:cNvPr>
          <p:cNvSpPr>
            <a:spLocks noGrp="1"/>
          </p:cNvSpPr>
          <p:nvPr>
            <p:ph type="title"/>
          </p:nvPr>
        </p:nvSpPr>
        <p:spPr/>
        <p:txBody>
          <a:bodyPr/>
          <a:lstStyle/>
          <a:p>
            <a:r>
              <a:rPr lang="et-EE" altLang="et-EE">
                <a:solidFill>
                  <a:srgbClr val="FF0000"/>
                </a:solidFill>
              </a:rPr>
              <a:t>         </a:t>
            </a:r>
            <a:endParaRPr lang="et-EE" altLang="et-EE"/>
          </a:p>
        </p:txBody>
      </p:sp>
      <p:sp>
        <p:nvSpPr>
          <p:cNvPr id="5123" name="Sisu kohatäide 2">
            <a:extLst>
              <a:ext uri="{FF2B5EF4-FFF2-40B4-BE49-F238E27FC236}">
                <a16:creationId xmlns:a16="http://schemas.microsoft.com/office/drawing/2014/main" id="{185C733D-91EF-483B-A2F7-D98045BF8B1B}"/>
              </a:ext>
            </a:extLst>
          </p:cNvPr>
          <p:cNvSpPr>
            <a:spLocks noGrp="1"/>
          </p:cNvSpPr>
          <p:nvPr>
            <p:ph idx="1"/>
          </p:nvPr>
        </p:nvSpPr>
        <p:spPr>
          <a:xfrm>
            <a:off x="539750" y="908720"/>
            <a:ext cx="8229600" cy="5616625"/>
          </a:xfrm>
        </p:spPr>
        <p:txBody>
          <a:bodyPr/>
          <a:lstStyle/>
          <a:p>
            <a:pPr marL="0" indent="0">
              <a:buFont typeface="Arial" charset="0"/>
              <a:buNone/>
              <a:defRPr/>
            </a:pPr>
            <a:endParaRPr lang="et-EE" altLang="et-EE" sz="2400" dirty="0"/>
          </a:p>
          <a:p>
            <a:pPr marL="0" indent="0">
              <a:buFont typeface="Arial" charset="0"/>
              <a:buNone/>
              <a:defRPr/>
            </a:pPr>
            <a:r>
              <a:rPr lang="et-EE" altLang="et-EE" sz="2400" b="1" dirty="0"/>
              <a:t>Eelarve </a:t>
            </a:r>
            <a:r>
              <a:rPr lang="et-EE" altLang="et-EE" sz="2400" dirty="0"/>
              <a:t>on koostatud tekkepõhiselt. Kulud on kavandatud eelkõige allasutuste ja valdkondade tavapäraseks ülalpidamiseks ning kehtivatest õigusaktidest ja olemasolevatest lepingutest tulenevate kohustuste täitmiseks.</a:t>
            </a:r>
          </a:p>
          <a:p>
            <a:pPr marL="0" indent="0">
              <a:buFont typeface="Arial" charset="0"/>
              <a:buNone/>
              <a:defRPr/>
            </a:pPr>
            <a:endParaRPr lang="et-EE" altLang="et-EE" sz="2400" dirty="0"/>
          </a:p>
          <a:p>
            <a:pPr marL="0" indent="0">
              <a:buNone/>
              <a:defRPr/>
            </a:pPr>
            <a:r>
              <a:rPr lang="et-EE" sz="2400" dirty="0"/>
              <a:t>Rakvere linna eelarve põhilisteks tululiikideks on füüsilise isiku tulumaks ja toetused riigieelarvest.</a:t>
            </a:r>
          </a:p>
          <a:p>
            <a:pPr marL="0" indent="0">
              <a:buNone/>
              <a:defRPr/>
            </a:pPr>
            <a:endParaRPr lang="et-EE" sz="2400" dirty="0"/>
          </a:p>
          <a:p>
            <a:pPr marL="0" indent="0">
              <a:buNone/>
              <a:defRPr/>
            </a:pPr>
            <a:r>
              <a:rPr lang="et-EE" sz="2400" dirty="0"/>
              <a:t>01.10.2021.a seisuga oli Rakveres elanikke 14 816 (01.10.2020 vastav arv 15 005). Võttes arvesse Rahandusministeeriumi prognoose ning 2021.a eeldatavat füüsilise isiku tulumaksu laekumist on 2022.a planeeritud füüsilise isiku tulumaksu tõusu 6%.</a:t>
            </a:r>
          </a:p>
          <a:p>
            <a:pPr marL="0" indent="0">
              <a:buNone/>
              <a:defRPr/>
            </a:pPr>
            <a:endParaRPr lang="et-EE" altLang="et-EE" sz="2400" dirty="0"/>
          </a:p>
          <a:p>
            <a:pPr marL="0" indent="0">
              <a:buNone/>
              <a:defRPr/>
            </a:pPr>
            <a:endParaRPr lang="et-EE" altLang="et-EE" sz="2400" dirty="0"/>
          </a:p>
          <a:p>
            <a:pPr>
              <a:buFont typeface="Arial" charset="0"/>
              <a:buChar char="•"/>
              <a:defRPr/>
            </a:pPr>
            <a:endParaRPr lang="et-EE" altLang="et-EE" dirty="0"/>
          </a:p>
          <a:p>
            <a:pPr marL="0" indent="0">
              <a:buFont typeface="Arial" charset="0"/>
              <a:buNone/>
              <a:defRPr/>
            </a:pPr>
            <a:endParaRPr lang="et-EE" altLang="et-E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BC60596-8B3C-40D9-AC9F-7DFBC02921A9}"/>
              </a:ext>
            </a:extLst>
          </p:cNvPr>
          <p:cNvSpPr>
            <a:spLocks noGrp="1"/>
          </p:cNvSpPr>
          <p:nvPr>
            <p:ph type="title"/>
          </p:nvPr>
        </p:nvSpPr>
        <p:spPr/>
        <p:txBody>
          <a:bodyPr/>
          <a:lstStyle/>
          <a:p>
            <a:endParaRPr lang="et-EE"/>
          </a:p>
        </p:txBody>
      </p:sp>
      <p:sp>
        <p:nvSpPr>
          <p:cNvPr id="3" name="Sisu kohatäide 2">
            <a:extLst>
              <a:ext uri="{FF2B5EF4-FFF2-40B4-BE49-F238E27FC236}">
                <a16:creationId xmlns:a16="http://schemas.microsoft.com/office/drawing/2014/main" id="{4135D3FC-0F02-4677-A1E1-00B067C121E0}"/>
              </a:ext>
            </a:extLst>
          </p:cNvPr>
          <p:cNvSpPr>
            <a:spLocks noGrp="1"/>
          </p:cNvSpPr>
          <p:nvPr>
            <p:ph idx="1"/>
          </p:nvPr>
        </p:nvSpPr>
        <p:spPr>
          <a:xfrm>
            <a:off x="457200" y="1600200"/>
            <a:ext cx="8229600" cy="4983162"/>
          </a:xfrm>
        </p:spPr>
        <p:txBody>
          <a:bodyPr/>
          <a:lstStyle/>
          <a:p>
            <a:pPr marL="0" indent="0">
              <a:buNone/>
            </a:pPr>
            <a:r>
              <a:rPr lang="et-EE" sz="2400" dirty="0"/>
              <a:t>Rakvere linna 2022.a eelarve </a:t>
            </a:r>
            <a:r>
              <a:rPr lang="et-EE" sz="2400" b="1" dirty="0"/>
              <a:t>eesmärk </a:t>
            </a:r>
            <a:r>
              <a:rPr lang="et-EE" sz="2400" dirty="0"/>
              <a:t>on:</a:t>
            </a:r>
          </a:p>
          <a:p>
            <a:pPr>
              <a:buFont typeface="Wingdings" panose="05000000000000000000" pitchFamily="2" charset="2"/>
              <a:buChar char="ü"/>
            </a:pPr>
            <a:r>
              <a:rPr lang="et-EE" sz="2400" dirty="0"/>
              <a:t>Tagada Rakvere linna tasakaalustatud ja terviklik areng koostöös linnavalitsuse hallatavate asutuste ja koostööpartneritega, et võimaldada linnakodanikele, linna asutustele, ettevõtetele ja linna külalistele võimalikult heal tasemel teenused ning sotsiaalset abi vajavatele linnakodanikele vähemalt rahuldavad hüved ja tingimused toimetulekuks.</a:t>
            </a:r>
          </a:p>
          <a:p>
            <a:pPr>
              <a:buFont typeface="Wingdings" panose="05000000000000000000" pitchFamily="2" charset="2"/>
              <a:buChar char="ü"/>
            </a:pPr>
            <a:r>
              <a:rPr lang="et-EE" sz="2400" dirty="0"/>
              <a:t>Rakvere linnale on kujunenud traditsiooniks konservatiivne eelarvestamine.</a:t>
            </a:r>
          </a:p>
          <a:p>
            <a:pPr>
              <a:buFont typeface="Wingdings" panose="05000000000000000000" pitchFamily="2" charset="2"/>
              <a:buChar char="ü"/>
            </a:pPr>
            <a:r>
              <a:rPr lang="et-EE" sz="2400" dirty="0"/>
              <a:t>Samuti on eesmärgiks olla oma tegevuses avatud ja läbipaistev.</a:t>
            </a:r>
          </a:p>
          <a:p>
            <a:pPr marL="0" indent="0">
              <a:buNone/>
            </a:pPr>
            <a:endParaRPr lang="et-EE" dirty="0"/>
          </a:p>
        </p:txBody>
      </p:sp>
    </p:spTree>
    <p:extLst>
      <p:ext uri="{BB962C8B-B14F-4D97-AF65-F5344CB8AC3E}">
        <p14:creationId xmlns:p14="http://schemas.microsoft.com/office/powerpoint/2010/main" val="1706948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Pealkiri 1">
            <a:extLst>
              <a:ext uri="{FF2B5EF4-FFF2-40B4-BE49-F238E27FC236}">
                <a16:creationId xmlns:a16="http://schemas.microsoft.com/office/drawing/2014/main" id="{719C283D-CF61-47E5-9F84-867886C07376}"/>
              </a:ext>
            </a:extLst>
          </p:cNvPr>
          <p:cNvSpPr>
            <a:spLocks noGrp="1"/>
          </p:cNvSpPr>
          <p:nvPr>
            <p:ph type="title"/>
          </p:nvPr>
        </p:nvSpPr>
        <p:spPr/>
        <p:txBody>
          <a:bodyPr/>
          <a:lstStyle/>
          <a:p>
            <a:endParaRPr lang="et-EE" altLang="et-EE" dirty="0"/>
          </a:p>
        </p:txBody>
      </p:sp>
      <p:sp>
        <p:nvSpPr>
          <p:cNvPr id="28675" name="Sisu kohatäide 2">
            <a:extLst>
              <a:ext uri="{FF2B5EF4-FFF2-40B4-BE49-F238E27FC236}">
                <a16:creationId xmlns:a16="http://schemas.microsoft.com/office/drawing/2014/main" id="{FAEF1AFB-7A28-4CFC-B13D-CB75497CEA83}"/>
              </a:ext>
            </a:extLst>
          </p:cNvPr>
          <p:cNvSpPr>
            <a:spLocks noGrp="1"/>
          </p:cNvSpPr>
          <p:nvPr>
            <p:ph idx="1"/>
          </p:nvPr>
        </p:nvSpPr>
        <p:spPr/>
        <p:txBody>
          <a:bodyPr/>
          <a:lstStyle/>
          <a:p>
            <a:pPr>
              <a:buFont typeface="Arial" charset="0"/>
              <a:buChar char="•"/>
              <a:defRPr/>
            </a:pPr>
            <a:endParaRPr lang="et-EE" altLang="et-EE" dirty="0"/>
          </a:p>
          <a:p>
            <a:pPr>
              <a:buFont typeface="Arial" charset="0"/>
              <a:buChar char="•"/>
              <a:defRPr/>
            </a:pPr>
            <a:r>
              <a:rPr lang="et-EE" altLang="et-EE" dirty="0"/>
              <a:t>2022.a eelarve kogumaht on 30,2 miljonit eurot</a:t>
            </a:r>
          </a:p>
          <a:p>
            <a:pPr marL="0" indent="0">
              <a:buNone/>
              <a:defRPr/>
            </a:pPr>
            <a:endParaRPr lang="et-EE" altLang="et-EE" dirty="0"/>
          </a:p>
          <a:p>
            <a:pPr>
              <a:buFont typeface="Arial" charset="0"/>
              <a:buChar char="•"/>
              <a:defRPr/>
            </a:pPr>
            <a:r>
              <a:rPr lang="et-EE" altLang="et-EE" dirty="0"/>
              <a:t>Põhitegevuse tulud 24 130 525 miljonit eurot</a:t>
            </a:r>
          </a:p>
          <a:p>
            <a:pPr>
              <a:buFont typeface="Arial" charset="0"/>
              <a:buChar char="•"/>
              <a:defRPr/>
            </a:pPr>
            <a:r>
              <a:rPr lang="et-EE" altLang="et-EE" dirty="0"/>
              <a:t>Põhitegevuse kulud 23 578 423 miljonit eurot</a:t>
            </a:r>
          </a:p>
          <a:p>
            <a:pPr marL="0" indent="0">
              <a:buFont typeface="Arial" panose="020B0604020202020204" pitchFamily="34" charset="0"/>
              <a:buNone/>
            </a:pPr>
            <a:r>
              <a:rPr lang="et-EE" altLang="et-EE"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C9CF4D6-4620-467F-B070-70DDDDADEDA0}"/>
              </a:ext>
            </a:extLst>
          </p:cNvPr>
          <p:cNvSpPr>
            <a:spLocks noGrp="1"/>
          </p:cNvSpPr>
          <p:nvPr>
            <p:ph type="title"/>
          </p:nvPr>
        </p:nvSpPr>
        <p:spPr/>
        <p:txBody>
          <a:bodyPr/>
          <a:lstStyle/>
          <a:p>
            <a:br>
              <a:rPr lang="et-EE" sz="4400" dirty="0"/>
            </a:br>
            <a:r>
              <a:rPr lang="et-EE" sz="4400" dirty="0"/>
              <a:t>Põhitegevuse </a:t>
            </a:r>
            <a:r>
              <a:rPr lang="et-EE" sz="4400" b="1" dirty="0"/>
              <a:t>TULUD </a:t>
            </a:r>
            <a:br>
              <a:rPr lang="et-EE" sz="4400" b="1" dirty="0"/>
            </a:br>
            <a:endParaRPr lang="et-EE" dirty="0"/>
          </a:p>
        </p:txBody>
      </p:sp>
      <p:sp>
        <p:nvSpPr>
          <p:cNvPr id="3" name="Sisu kohatäide 2">
            <a:extLst>
              <a:ext uri="{FF2B5EF4-FFF2-40B4-BE49-F238E27FC236}">
                <a16:creationId xmlns:a16="http://schemas.microsoft.com/office/drawing/2014/main" id="{67A89212-7CFD-471D-B114-9F5A3B6A4889}"/>
              </a:ext>
            </a:extLst>
          </p:cNvPr>
          <p:cNvSpPr>
            <a:spLocks noGrp="1"/>
          </p:cNvSpPr>
          <p:nvPr>
            <p:ph idx="1"/>
          </p:nvPr>
        </p:nvSpPr>
        <p:spPr>
          <a:xfrm>
            <a:off x="457200" y="1600200"/>
            <a:ext cx="8229600" cy="4781128"/>
          </a:xfrm>
        </p:spPr>
        <p:txBody>
          <a:bodyPr/>
          <a:lstStyle/>
          <a:p>
            <a:pPr marL="0" indent="0" algn="ctr">
              <a:buNone/>
            </a:pPr>
            <a:endParaRPr lang="et-EE" sz="2000" b="1" dirty="0"/>
          </a:p>
          <a:p>
            <a:pPr marL="0" indent="0">
              <a:buNone/>
            </a:pPr>
            <a:r>
              <a:rPr lang="et-EE" sz="2000" dirty="0"/>
              <a:t>kokku </a:t>
            </a:r>
            <a:r>
              <a:rPr lang="et-EE" sz="2000" b="1" dirty="0"/>
              <a:t>24 130 525 </a:t>
            </a:r>
            <a:r>
              <a:rPr lang="et-EE" sz="2000" dirty="0"/>
              <a:t>eurot ( 2021.a 22 472 157 eurot)</a:t>
            </a:r>
          </a:p>
          <a:p>
            <a:pPr marL="0" indent="0">
              <a:buNone/>
            </a:pPr>
            <a:r>
              <a:rPr lang="et-EE" sz="2000" dirty="0"/>
              <a:t>millest:</a:t>
            </a:r>
          </a:p>
          <a:p>
            <a:pPr marL="0" indent="0">
              <a:buNone/>
            </a:pPr>
            <a:r>
              <a:rPr lang="et-EE" sz="2000" dirty="0"/>
              <a:t>MAKSUTULUD 		                		14 288 000 eurot </a:t>
            </a:r>
          </a:p>
          <a:p>
            <a:pPr marL="0" indent="0">
              <a:buNone/>
            </a:pPr>
            <a:r>
              <a:rPr lang="et-EE" sz="2000" dirty="0"/>
              <a:t>TULUD KAUPADE JA TEENUSTE MÜÜGIST		  1 825 950 eurot</a:t>
            </a:r>
          </a:p>
          <a:p>
            <a:pPr marL="0" indent="0">
              <a:spcBef>
                <a:spcPts val="0"/>
              </a:spcBef>
              <a:buNone/>
            </a:pPr>
            <a:r>
              <a:rPr lang="et-EE" sz="2000" dirty="0"/>
              <a:t>TOETUSED TEGEVUSKULUDEKS	                                  7 912 575 eurot</a:t>
            </a:r>
          </a:p>
          <a:p>
            <a:pPr marL="0" indent="0">
              <a:spcBef>
                <a:spcPts val="0"/>
              </a:spcBef>
              <a:buNone/>
            </a:pPr>
            <a:r>
              <a:rPr lang="et-EE" sz="2000" dirty="0"/>
              <a:t>(sh tasandus- ja toetusfond)</a:t>
            </a:r>
          </a:p>
          <a:p>
            <a:pPr marL="0" indent="0">
              <a:spcBef>
                <a:spcPts val="0"/>
              </a:spcBef>
              <a:buNone/>
            </a:pPr>
            <a:r>
              <a:rPr lang="et-EE" sz="2000" dirty="0"/>
              <a:t>MUUD TEGEVUSTULUD		                                      104 000 eurot</a:t>
            </a:r>
          </a:p>
          <a:p>
            <a:pPr marL="0" indent="0">
              <a:spcBef>
                <a:spcPts val="0"/>
              </a:spcBef>
              <a:buNone/>
            </a:pPr>
            <a:r>
              <a:rPr lang="et-EE" sz="2000" dirty="0"/>
              <a:t>(vee erikasutus jms)</a:t>
            </a:r>
          </a:p>
          <a:p>
            <a:pPr marL="0" indent="0">
              <a:buNone/>
            </a:pPr>
            <a:endParaRPr lang="et-EE" dirty="0"/>
          </a:p>
        </p:txBody>
      </p:sp>
    </p:spTree>
    <p:extLst>
      <p:ext uri="{BB962C8B-B14F-4D97-AF65-F5344CB8AC3E}">
        <p14:creationId xmlns:p14="http://schemas.microsoft.com/office/powerpoint/2010/main" val="2292075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5B40308B-0007-4BF2-A087-57925F8B1202}"/>
              </a:ext>
            </a:extLst>
          </p:cNvPr>
          <p:cNvSpPr>
            <a:spLocks noGrp="1"/>
          </p:cNvSpPr>
          <p:nvPr>
            <p:ph type="title"/>
          </p:nvPr>
        </p:nvSpPr>
        <p:spPr/>
        <p:txBody>
          <a:bodyPr/>
          <a:lstStyle/>
          <a:p>
            <a:br>
              <a:rPr lang="et-EE" sz="4400" dirty="0"/>
            </a:br>
            <a:r>
              <a:rPr lang="et-EE" sz="4400" dirty="0"/>
              <a:t>Põhitegevuse </a:t>
            </a:r>
            <a:r>
              <a:rPr lang="et-EE" sz="4400" b="1" dirty="0"/>
              <a:t>KULUD</a:t>
            </a:r>
            <a:br>
              <a:rPr lang="et-EE" sz="4400" b="1" dirty="0"/>
            </a:br>
            <a:endParaRPr lang="et-EE" dirty="0"/>
          </a:p>
        </p:txBody>
      </p:sp>
      <p:sp>
        <p:nvSpPr>
          <p:cNvPr id="3" name="Sisu kohatäide 2">
            <a:extLst>
              <a:ext uri="{FF2B5EF4-FFF2-40B4-BE49-F238E27FC236}">
                <a16:creationId xmlns:a16="http://schemas.microsoft.com/office/drawing/2014/main" id="{8A05A718-B26F-4035-8DAC-569607367CC5}"/>
              </a:ext>
            </a:extLst>
          </p:cNvPr>
          <p:cNvSpPr>
            <a:spLocks noGrp="1"/>
          </p:cNvSpPr>
          <p:nvPr>
            <p:ph idx="1"/>
          </p:nvPr>
        </p:nvSpPr>
        <p:spPr>
          <a:xfrm>
            <a:off x="457200" y="1124744"/>
            <a:ext cx="8229600" cy="5184576"/>
          </a:xfrm>
        </p:spPr>
        <p:txBody>
          <a:bodyPr/>
          <a:lstStyle/>
          <a:p>
            <a:pPr marL="0" indent="0" algn="ctr">
              <a:buNone/>
            </a:pPr>
            <a:endParaRPr lang="et-EE" sz="2400" dirty="0"/>
          </a:p>
          <a:p>
            <a:pPr marL="0" indent="0" algn="ctr">
              <a:buNone/>
            </a:pPr>
            <a:r>
              <a:rPr lang="et-EE" sz="2400" dirty="0"/>
              <a:t>Kokku </a:t>
            </a:r>
            <a:r>
              <a:rPr lang="et-EE" sz="2400" b="1" dirty="0"/>
              <a:t>23 578 423 eurot </a:t>
            </a:r>
            <a:r>
              <a:rPr lang="et-EE" sz="2400" dirty="0"/>
              <a:t>(2021.a 23 261 588 eurot)</a:t>
            </a:r>
          </a:p>
          <a:p>
            <a:pPr marL="0" indent="0">
              <a:buNone/>
            </a:pPr>
            <a:r>
              <a:rPr lang="et-EE" sz="2400" dirty="0"/>
              <a:t>Millest</a:t>
            </a:r>
          </a:p>
          <a:p>
            <a:pPr marL="0" indent="0">
              <a:buNone/>
            </a:pPr>
            <a:r>
              <a:rPr lang="et-EE" sz="2400" dirty="0"/>
              <a:t>SOTSIAALABITOETUSED			     591 926 eurot</a:t>
            </a:r>
          </a:p>
          <a:p>
            <a:pPr marL="0" indent="0">
              <a:buNone/>
            </a:pPr>
            <a:r>
              <a:rPr lang="et-EE" sz="2400" dirty="0"/>
              <a:t>SIHTOTSTARBELISED TOETUSED		  1 001 339 eurot</a:t>
            </a:r>
          </a:p>
          <a:p>
            <a:pPr marL="0" indent="0">
              <a:buNone/>
            </a:pPr>
            <a:r>
              <a:rPr lang="et-EE" sz="2400" dirty="0"/>
              <a:t>MITTESIHTOTSTARBELISED TOETUSED	        38 000 eurot</a:t>
            </a:r>
          </a:p>
          <a:p>
            <a:pPr marL="0" indent="0">
              <a:buNone/>
            </a:pPr>
            <a:r>
              <a:rPr lang="et-EE" sz="2400" dirty="0"/>
              <a:t>PERSONALIKULUD				13 129 886 eurot</a:t>
            </a:r>
          </a:p>
          <a:p>
            <a:pPr marL="0" indent="0">
              <a:buNone/>
            </a:pPr>
            <a:r>
              <a:rPr lang="et-EE" sz="2400" dirty="0"/>
              <a:t>MAJANDAMISKULUD			                8 768 272 eurot</a:t>
            </a:r>
          </a:p>
          <a:p>
            <a:pPr marL="0" indent="0">
              <a:buNone/>
            </a:pPr>
            <a:r>
              <a:rPr lang="et-EE" sz="2400" dirty="0"/>
              <a:t>MUUD KULUD	                                                              49 000 eurot</a:t>
            </a:r>
          </a:p>
        </p:txBody>
      </p:sp>
    </p:spTree>
    <p:extLst>
      <p:ext uri="{BB962C8B-B14F-4D97-AF65-F5344CB8AC3E}">
        <p14:creationId xmlns:p14="http://schemas.microsoft.com/office/powerpoint/2010/main" val="925876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689BCA8-7BAA-4B25-BC65-5742140A2155}"/>
              </a:ext>
            </a:extLst>
          </p:cNvPr>
          <p:cNvSpPr>
            <a:spLocks noGrp="1"/>
          </p:cNvSpPr>
          <p:nvPr>
            <p:ph type="title"/>
          </p:nvPr>
        </p:nvSpPr>
        <p:spPr/>
        <p:txBody>
          <a:bodyPr/>
          <a:lstStyle/>
          <a:p>
            <a:r>
              <a:rPr lang="et-EE" b="1" dirty="0"/>
              <a:t>Põhitegevuse kulud jaotuvad üheksa erineva valdkonna vahel</a:t>
            </a:r>
            <a:endParaRPr lang="et-EE" dirty="0"/>
          </a:p>
        </p:txBody>
      </p:sp>
      <p:sp>
        <p:nvSpPr>
          <p:cNvPr id="3" name="Sisu kohatäide 2">
            <a:extLst>
              <a:ext uri="{FF2B5EF4-FFF2-40B4-BE49-F238E27FC236}">
                <a16:creationId xmlns:a16="http://schemas.microsoft.com/office/drawing/2014/main" id="{7A0E937D-9B8D-4269-A438-C14373147194}"/>
              </a:ext>
            </a:extLst>
          </p:cNvPr>
          <p:cNvSpPr>
            <a:spLocks noGrp="1"/>
          </p:cNvSpPr>
          <p:nvPr>
            <p:ph idx="1"/>
          </p:nvPr>
        </p:nvSpPr>
        <p:spPr/>
        <p:txBody>
          <a:bodyPr/>
          <a:lstStyle/>
          <a:p>
            <a:pPr lvl="0"/>
            <a:endParaRPr lang="et-EE" sz="2000" b="1" dirty="0"/>
          </a:p>
          <a:p>
            <a:pPr lvl="0"/>
            <a:r>
              <a:rPr lang="et-EE" sz="2000" b="1" dirty="0"/>
              <a:t>Haridus</a:t>
            </a:r>
            <a:r>
              <a:rPr lang="et-EE" sz="2000" dirty="0"/>
              <a:t> moodustab põhitegevuse kuludest 51% ehk 12,2 miljonit eurot</a:t>
            </a:r>
          </a:p>
          <a:p>
            <a:pPr lvl="0"/>
            <a:r>
              <a:rPr lang="et-EE" sz="2000" b="1" dirty="0"/>
              <a:t>Vaba aeg, kultuur ja religioon</a:t>
            </a:r>
            <a:r>
              <a:rPr lang="et-EE" sz="2000" dirty="0"/>
              <a:t>  moodustab 14% ehk 3,3 miljonit eurot</a:t>
            </a:r>
          </a:p>
          <a:p>
            <a:pPr lvl="0"/>
            <a:r>
              <a:rPr lang="et-EE" sz="2000" b="1" dirty="0"/>
              <a:t>Sotsiaalne kaitse</a:t>
            </a:r>
            <a:r>
              <a:rPr lang="et-EE" sz="2000" dirty="0"/>
              <a:t> moodustas 12% ehk 2,7 miljonit eurot</a:t>
            </a:r>
          </a:p>
          <a:p>
            <a:r>
              <a:rPr lang="et-EE" sz="2000" dirty="0"/>
              <a:t>Ülejäänud 23% põhitegevuse kuludest ehk 5,5 miljonit eurot jaguneb kuue valdkonna vahel järgmiselt:</a:t>
            </a:r>
          </a:p>
          <a:p>
            <a:pPr lvl="0"/>
            <a:r>
              <a:rPr lang="et-EE" sz="2000" b="1" dirty="0"/>
              <a:t>Majandus</a:t>
            </a:r>
            <a:r>
              <a:rPr lang="et-EE" sz="2000" dirty="0"/>
              <a:t> 8% ehk 2,0 miljonit eurot</a:t>
            </a:r>
          </a:p>
          <a:p>
            <a:pPr lvl="0"/>
            <a:r>
              <a:rPr lang="et-EE" sz="2000" b="1" dirty="0"/>
              <a:t>Üldised valitsussektori teenused </a:t>
            </a:r>
            <a:r>
              <a:rPr lang="et-EE" sz="2000" dirty="0"/>
              <a:t>7% ehk 1,7 miljonit eurot</a:t>
            </a:r>
          </a:p>
          <a:p>
            <a:pPr lvl="0"/>
            <a:r>
              <a:rPr lang="et-EE" sz="2000" b="1" dirty="0"/>
              <a:t>Keskkonnakaitse 5</a:t>
            </a:r>
            <a:r>
              <a:rPr lang="et-EE" sz="2000" dirty="0"/>
              <a:t>% ehk 1,1 miljonit eurot</a:t>
            </a:r>
          </a:p>
          <a:p>
            <a:pPr lvl="0"/>
            <a:r>
              <a:rPr lang="et-EE" sz="2000" b="1" dirty="0"/>
              <a:t>Elamu- ja kommunaalmajandus 3</a:t>
            </a:r>
            <a:r>
              <a:rPr lang="et-EE" sz="2000" dirty="0"/>
              <a:t>% ehk 617 tuhat eurot</a:t>
            </a:r>
          </a:p>
          <a:p>
            <a:pPr lvl="0"/>
            <a:r>
              <a:rPr lang="et-EE" sz="2000" b="1" dirty="0"/>
              <a:t>Tervishoid </a:t>
            </a:r>
            <a:r>
              <a:rPr lang="et-EE" sz="2000" dirty="0"/>
              <a:t>ja</a:t>
            </a:r>
            <a:r>
              <a:rPr lang="et-EE" sz="2000" b="1" dirty="0"/>
              <a:t> Avalik kord ja julgeolek </a:t>
            </a:r>
            <a:r>
              <a:rPr lang="et-EE" sz="2000" dirty="0"/>
              <a:t>kokku</a:t>
            </a:r>
            <a:r>
              <a:rPr lang="et-EE" sz="2000" b="1" dirty="0"/>
              <a:t> </a:t>
            </a:r>
            <a:r>
              <a:rPr lang="et-EE" sz="2000" dirty="0"/>
              <a:t>alla 1% ehk 105 tuhat eurot.</a:t>
            </a:r>
          </a:p>
          <a:p>
            <a:pPr marL="0" indent="0">
              <a:buNone/>
            </a:pPr>
            <a:endParaRPr lang="et-EE" dirty="0"/>
          </a:p>
        </p:txBody>
      </p:sp>
    </p:spTree>
    <p:extLst>
      <p:ext uri="{BB962C8B-B14F-4D97-AF65-F5344CB8AC3E}">
        <p14:creationId xmlns:p14="http://schemas.microsoft.com/office/powerpoint/2010/main" val="1366712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C54525E-0218-40F6-9B41-28E47D66A3C8}"/>
              </a:ext>
            </a:extLst>
          </p:cNvPr>
          <p:cNvSpPr>
            <a:spLocks noGrp="1"/>
          </p:cNvSpPr>
          <p:nvPr>
            <p:ph type="title"/>
          </p:nvPr>
        </p:nvSpPr>
        <p:spPr/>
        <p:txBody>
          <a:bodyPr/>
          <a:lstStyle/>
          <a:p>
            <a:r>
              <a:rPr lang="et-EE" dirty="0"/>
              <a:t>Põhitegevuse kulud</a:t>
            </a:r>
          </a:p>
        </p:txBody>
      </p:sp>
      <p:graphicFrame>
        <p:nvGraphicFramePr>
          <p:cNvPr id="9" name="Sisu kohatäide 8">
            <a:extLst>
              <a:ext uri="{FF2B5EF4-FFF2-40B4-BE49-F238E27FC236}">
                <a16:creationId xmlns:a16="http://schemas.microsoft.com/office/drawing/2014/main" id="{8086BF0A-2D93-4802-BFB2-E7177900E124}"/>
              </a:ext>
            </a:extLst>
          </p:cNvPr>
          <p:cNvGraphicFramePr>
            <a:graphicFrameLocks noGrp="1"/>
          </p:cNvGraphicFramePr>
          <p:nvPr>
            <p:ph idx="1"/>
            <p:extLst>
              <p:ext uri="{D42A27DB-BD31-4B8C-83A1-F6EECF244321}">
                <p14:modId xmlns:p14="http://schemas.microsoft.com/office/powerpoint/2010/main" val="131450351"/>
              </p:ext>
            </p:extLst>
          </p:nvPr>
        </p:nvGraphicFramePr>
        <p:xfrm>
          <a:off x="457200" y="1700808"/>
          <a:ext cx="8229600" cy="44253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8929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A7B2C8E-0E41-479B-AADB-D32A492E3715}"/>
              </a:ext>
            </a:extLst>
          </p:cNvPr>
          <p:cNvSpPr>
            <a:spLocks noGrp="1"/>
          </p:cNvSpPr>
          <p:nvPr>
            <p:ph type="title"/>
          </p:nvPr>
        </p:nvSpPr>
        <p:spPr/>
        <p:txBody>
          <a:bodyPr/>
          <a:lstStyle/>
          <a:p>
            <a:r>
              <a:rPr lang="et-EE" dirty="0"/>
              <a:t>          Põhitegevuse kulude jaotus</a:t>
            </a:r>
          </a:p>
        </p:txBody>
      </p:sp>
      <p:graphicFrame>
        <p:nvGraphicFramePr>
          <p:cNvPr id="6" name="Sisu kohatäide 5">
            <a:extLst>
              <a:ext uri="{FF2B5EF4-FFF2-40B4-BE49-F238E27FC236}">
                <a16:creationId xmlns:a16="http://schemas.microsoft.com/office/drawing/2014/main" id="{3D84F755-B564-4CD8-830E-D350184D7E85}"/>
              </a:ext>
            </a:extLst>
          </p:cNvPr>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314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arkvarakomplekti Office kujundus">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11125</TotalTime>
  <Words>1232</Words>
  <Application>Microsoft Office PowerPoint</Application>
  <PresentationFormat>Ekraaniseanss (4:3)</PresentationFormat>
  <Paragraphs>138</Paragraphs>
  <Slides>15</Slides>
  <Notes>0</Notes>
  <HiddenSlides>0</HiddenSlides>
  <MMClips>0</MMClips>
  <ScaleCrop>false</ScaleCrop>
  <HeadingPairs>
    <vt:vector size="6" baseType="variant">
      <vt:variant>
        <vt:lpstr>Kasutatud fondid</vt:lpstr>
      </vt:variant>
      <vt:variant>
        <vt:i4>5</vt:i4>
      </vt:variant>
      <vt:variant>
        <vt:lpstr>Kujundus</vt:lpstr>
      </vt:variant>
      <vt:variant>
        <vt:i4>1</vt:i4>
      </vt:variant>
      <vt:variant>
        <vt:lpstr>Slaidipealkirjad</vt:lpstr>
      </vt:variant>
      <vt:variant>
        <vt:i4>15</vt:i4>
      </vt:variant>
    </vt:vector>
  </HeadingPairs>
  <TitlesOfParts>
    <vt:vector size="21" baseType="lpstr">
      <vt:lpstr>Arial</vt:lpstr>
      <vt:lpstr>Calibri</vt:lpstr>
      <vt:lpstr>Symbol</vt:lpstr>
      <vt:lpstr>Times New Roman</vt:lpstr>
      <vt:lpstr>Wingdings</vt:lpstr>
      <vt:lpstr>Office Theme</vt:lpstr>
      <vt:lpstr>PowerPointi esitlus</vt:lpstr>
      <vt:lpstr>         </vt:lpstr>
      <vt:lpstr>PowerPointi esitlus</vt:lpstr>
      <vt:lpstr>PowerPointi esitlus</vt:lpstr>
      <vt:lpstr> Põhitegevuse TULUD  </vt:lpstr>
      <vt:lpstr> Põhitegevuse KULUD </vt:lpstr>
      <vt:lpstr>Põhitegevuse kulud jaotuvad üheksa erineva valdkonna vahel</vt:lpstr>
      <vt:lpstr>Põhitegevuse kulud</vt:lpstr>
      <vt:lpstr>          Põhitegevuse kulude jaotus</vt:lpstr>
      <vt:lpstr>           Rakvere linna 2022.a eelarve</vt:lpstr>
      <vt:lpstr>          Rakvere linna 2022.a eelarve</vt:lpstr>
      <vt:lpstr>            Rakvere linna 2022.a eelarve</vt:lpstr>
      <vt:lpstr>            Rakvere linna 2022.a eelarve</vt:lpstr>
      <vt:lpstr>LAENUKOHUSTUSED </vt:lpstr>
      <vt:lpstr>PowerPointi esitlus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Triin</dc:creator>
  <cp:lastModifiedBy>Ruth Jõgiste</cp:lastModifiedBy>
  <cp:revision>399</cp:revision>
  <cp:lastPrinted>2020-10-21T09:46:48Z</cp:lastPrinted>
  <dcterms:created xsi:type="dcterms:W3CDTF">2012-04-02T08:04:10Z</dcterms:created>
  <dcterms:modified xsi:type="dcterms:W3CDTF">2022-03-21T09:31:28Z</dcterms:modified>
</cp:coreProperties>
</file>