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1"/>
  </p:handoutMasterIdLst>
  <p:sldIdLst>
    <p:sldId id="391" r:id="rId2"/>
    <p:sldId id="392" r:id="rId3"/>
    <p:sldId id="416" r:id="rId4"/>
    <p:sldId id="415" r:id="rId5"/>
    <p:sldId id="423" r:id="rId6"/>
    <p:sldId id="440" r:id="rId7"/>
    <p:sldId id="425" r:id="rId8"/>
    <p:sldId id="435" r:id="rId9"/>
    <p:sldId id="431" r:id="rId10"/>
    <p:sldId id="437" r:id="rId11"/>
    <p:sldId id="432" r:id="rId12"/>
    <p:sldId id="439" r:id="rId13"/>
    <p:sldId id="441" r:id="rId14"/>
    <p:sldId id="433" r:id="rId15"/>
    <p:sldId id="426" r:id="rId16"/>
    <p:sldId id="427" r:id="rId17"/>
    <p:sldId id="429" r:id="rId18"/>
    <p:sldId id="434" r:id="rId19"/>
    <p:sldId id="370" r:id="rId20"/>
  </p:sldIdLst>
  <p:sldSz cx="9144000" cy="6858000" type="screen4x3"/>
  <p:notesSz cx="6735763" cy="9866313"/>
  <p:defaultTextStyle>
    <a:defPPr>
      <a:defRPr lang="et-EE"/>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2306A40-312D-39AB-4AF1-7FABCC07CFAE}" name="Ruth Jõgiste" initials="RJ" userId="S::ruth.jogiste@rakverelv.onmicrosoft.com::6b984b2c-b213-4a6d-bcfb-598b3445d09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1A08"/>
    <a:srgbClr val="AC3926"/>
    <a:srgbClr val="D0D002"/>
    <a:srgbClr val="FA9D8A"/>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7113" autoAdjust="0"/>
    <p:restoredTop sz="94612" autoAdjust="0"/>
  </p:normalViewPr>
  <p:slideViewPr>
    <p:cSldViewPr>
      <p:cViewPr varScale="1">
        <p:scale>
          <a:sx n="65" d="100"/>
          <a:sy n="65" d="100"/>
        </p:scale>
        <p:origin x="56" y="16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dc-lv01\Homes$\ruth.jogiste\Documents\A.RUTH\Eelarve\2023\Triinile%20edastatud\powerpoint%20materjalid\2023%20eelarve%20l&#252;hi&#252;levaate%20pildimaterjali%20algfail.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c-lv01\Homes$\ruth.jogiste\Documents\A.RUTH\Eelarve\2022\VK%20ja%20LV%20eeln&#245;ud\powerpointi%20materjalid\2022%20eelarve%20l&#252;hi&#252;levaate%20pildimaterjali%20algfail.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dc-lv01\Homes$\ruth.jogiste\Documents\A.RUTH\Eelarve\2022\VK%20ja%20LV%20eeln&#245;ud\powerpointi%20materjalid\2022%20eelarve%20l&#252;hi&#252;levaate%20pildimaterjali%20algfail.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dc-lv01\Homes$\ruth.jogiste\Documents\A.RUTH\Eelarve\2023\Triinile%20edastatud\powerpoint%20materjalid\2023%20eelarve%20l&#252;hi&#252;levaate%20pildimaterjali%20algfail.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explosion val="1"/>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9FD0-4EBD-8F47-2C0F6DFEBC9B}"/>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9FD0-4EBD-8F47-2C0F6DFEBC9B}"/>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9FD0-4EBD-8F47-2C0F6DFEBC9B}"/>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9FD0-4EBD-8F47-2C0F6DFEBC9B}"/>
              </c:ext>
            </c:extLst>
          </c:dPt>
          <c:dLbls>
            <c:dLbl>
              <c:idx val="2"/>
              <c:layout>
                <c:manualLayout>
                  <c:x val="3.1338235038500979E-2"/>
                  <c:y val="0.14266166167431318"/>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9FD0-4EBD-8F47-2C0F6DFEBC9B}"/>
                </c:ext>
              </c:extLst>
            </c:dLbl>
            <c:dLbl>
              <c:idx val="3"/>
              <c:layout>
                <c:manualLayout>
                  <c:x val="1.5781057169178277E-2"/>
                  <c:y val="7.8451148662596948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9FD0-4EBD-8F47-2C0F6DFEBC9B}"/>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t-EE"/>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'2023 pildid'!$A$7:$A$10</c:f>
              <c:strCache>
                <c:ptCount val="3"/>
                <c:pt idx="0">
                  <c:v>Maksutulud</c:v>
                </c:pt>
                <c:pt idx="1">
                  <c:v>Saadavad toetused tegevuskuludeks</c:v>
                </c:pt>
                <c:pt idx="2">
                  <c:v>Tulud kaupade ja teenuste müügist ja Muud tegevustulud </c:v>
                </c:pt>
              </c:strCache>
            </c:strRef>
          </c:cat>
          <c:val>
            <c:numRef>
              <c:f>'2023 pildid'!$B$7:$B$9</c:f>
              <c:numCache>
                <c:formatCode>#,##0</c:formatCode>
                <c:ptCount val="3"/>
                <c:pt idx="0">
                  <c:v>15873000</c:v>
                </c:pt>
                <c:pt idx="1">
                  <c:v>7434578</c:v>
                </c:pt>
                <c:pt idx="2">
                  <c:v>2048750</c:v>
                </c:pt>
              </c:numCache>
            </c:numRef>
          </c:val>
          <c:extLst>
            <c:ext xmlns:c16="http://schemas.microsoft.com/office/drawing/2014/chart" uri="{C3380CC4-5D6E-409C-BE32-E72D297353CC}">
              <c16:uniqueId val="{00000008-9FD0-4EBD-8F47-2C0F6DFEBC9B}"/>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ln>
                <a:noFill/>
              </a:ln>
              <a:solidFill>
                <a:schemeClr val="dk1">
                  <a:lumMod val="75000"/>
                  <a:lumOff val="25000"/>
                </a:schemeClr>
              </a:solidFill>
              <a:latin typeface="+mn-lt"/>
              <a:ea typeface="+mn-ea"/>
              <a:cs typeface="+mn-cs"/>
            </a:defRPr>
          </a:pPr>
          <a:endParaRPr lang="et-EE"/>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t-E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C033-439A-AD72-28C084AA031C}"/>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C033-439A-AD72-28C084AA031C}"/>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C033-439A-AD72-28C084AA031C}"/>
              </c:ext>
            </c:extLst>
          </c:dPt>
          <c:dLbls>
            <c:dLbl>
              <c:idx val="0"/>
              <c:layout>
                <c:manualLayout>
                  <c:x val="-0.15852535756930158"/>
                  <c:y val="-3.8060598897933257E-2"/>
                </c:manualLayout>
              </c:layout>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500" b="1" i="0" u="none" strike="noStrike" kern="1200" baseline="0">
                      <a:solidFill>
                        <a:schemeClr val="lt1"/>
                      </a:solidFill>
                      <a:latin typeface="+mn-lt"/>
                      <a:ea typeface="+mn-ea"/>
                      <a:cs typeface="+mn-cs"/>
                    </a:defRPr>
                  </a:pPr>
                  <a:endParaRPr lang="et-EE"/>
                </a:p>
              </c:txPr>
              <c:dLblPos val="bestFit"/>
              <c:showLegendKey val="0"/>
              <c:showVal val="0"/>
              <c:showCatName val="0"/>
              <c:showSerName val="0"/>
              <c:showPercent val="1"/>
              <c:showBubbleSize val="0"/>
              <c:extLst>
                <c:ext xmlns:c15="http://schemas.microsoft.com/office/drawing/2012/chart" uri="{CE6537A1-D6FC-4f65-9D91-7224C49458BB}">
                  <c15:layout>
                    <c:manualLayout>
                      <c:w val="0.10300598269267278"/>
                      <c:h val="0.14711084191399151"/>
                    </c:manualLayout>
                  </c15:layout>
                </c:ext>
                <c:ext xmlns:c16="http://schemas.microsoft.com/office/drawing/2014/chart" uri="{C3380CC4-5D6E-409C-BE32-E72D297353CC}">
                  <c16:uniqueId val="{00000001-C033-439A-AD72-28C084AA031C}"/>
                </c:ext>
              </c:extLst>
            </c:dLbl>
            <c:dLbl>
              <c:idx val="1"/>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500" b="1" i="0" u="none" strike="noStrike" kern="1200" baseline="0">
                      <a:solidFill>
                        <a:schemeClr val="lt1"/>
                      </a:solidFill>
                      <a:latin typeface="+mn-lt"/>
                      <a:ea typeface="+mn-ea"/>
                      <a:cs typeface="+mn-cs"/>
                    </a:defRPr>
                  </a:pPr>
                  <a:endParaRPr lang="et-EE"/>
                </a:p>
              </c:txPr>
              <c:dLblPos val="ctr"/>
              <c:showLegendKey val="0"/>
              <c:showVal val="0"/>
              <c:showCatName val="0"/>
              <c:showSerName val="0"/>
              <c:showPercent val="1"/>
              <c:showBubbleSize val="0"/>
              <c:extLst>
                <c:ext xmlns:c16="http://schemas.microsoft.com/office/drawing/2014/chart" uri="{C3380CC4-5D6E-409C-BE32-E72D297353CC}">
                  <c16:uniqueId val="{00000003-C033-439A-AD72-28C084AA031C}"/>
                </c:ext>
              </c:extLst>
            </c:dLbl>
            <c:dLbl>
              <c:idx val="2"/>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500" b="1" i="0" u="none" strike="noStrike" kern="1200" baseline="0">
                      <a:solidFill>
                        <a:schemeClr val="lt1"/>
                      </a:solidFill>
                      <a:latin typeface="+mn-lt"/>
                      <a:ea typeface="+mn-ea"/>
                      <a:cs typeface="+mn-cs"/>
                    </a:defRPr>
                  </a:pPr>
                  <a:endParaRPr lang="et-EE"/>
                </a:p>
              </c:txPr>
              <c:dLblPos val="ctr"/>
              <c:showLegendKey val="0"/>
              <c:showVal val="0"/>
              <c:showCatName val="0"/>
              <c:showSerName val="0"/>
              <c:showPercent val="1"/>
              <c:showBubbleSize val="0"/>
              <c:extLst>
                <c:ext xmlns:c16="http://schemas.microsoft.com/office/drawing/2014/chart" uri="{C3380CC4-5D6E-409C-BE32-E72D297353CC}">
                  <c16:uniqueId val="{00000005-C033-439A-AD72-28C084AA031C}"/>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t-EE"/>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'2023 pildid'!$A$13:$A$15</c:f>
              <c:strCache>
                <c:ptCount val="3"/>
                <c:pt idx="0">
                  <c:v>Personalikulud</c:v>
                </c:pt>
                <c:pt idx="1">
                  <c:v>Majandamiskulud</c:v>
                </c:pt>
                <c:pt idx="2">
                  <c:v>Antavad toetused tegevuskuludeks</c:v>
                </c:pt>
              </c:strCache>
            </c:strRef>
          </c:cat>
          <c:val>
            <c:numRef>
              <c:f>'2023 pildid'!$B$13:$B$15</c:f>
              <c:numCache>
                <c:formatCode>#,##0.00</c:formatCode>
                <c:ptCount val="3"/>
                <c:pt idx="0">
                  <c:v>13695243</c:v>
                </c:pt>
                <c:pt idx="1">
                  <c:v>10014027</c:v>
                </c:pt>
                <c:pt idx="2">
                  <c:v>1758974</c:v>
                </c:pt>
              </c:numCache>
            </c:numRef>
          </c:val>
          <c:extLst>
            <c:ext xmlns:c16="http://schemas.microsoft.com/office/drawing/2014/chart" uri="{C3380CC4-5D6E-409C-BE32-E72D297353CC}">
              <c16:uniqueId val="{00000006-C033-439A-AD72-28C084AA031C}"/>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65326618365537314"/>
          <c:y val="0.29828146133543887"/>
          <c:w val="0.33412546435385593"/>
          <c:h val="0.29573019250031068"/>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100" b="0" i="0" u="none" strike="noStrike" kern="1200" baseline="0">
              <a:solidFill>
                <a:schemeClr val="dk1">
                  <a:lumMod val="75000"/>
                  <a:lumOff val="25000"/>
                </a:schemeClr>
              </a:solidFill>
              <a:latin typeface="+mn-lt"/>
              <a:ea typeface="+mn-ea"/>
              <a:cs typeface="+mn-cs"/>
            </a:defRPr>
          </a:pPr>
          <a:endParaRPr lang="et-E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t-E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9218192941055185E-2"/>
          <c:y val="9.2380852170761502E-2"/>
          <c:w val="0.44875264280229138"/>
          <c:h val="0.86510647750322955"/>
        </c:manualLayout>
      </c:layout>
      <c:pieChart>
        <c:varyColors val="1"/>
        <c:ser>
          <c:idx val="0"/>
          <c:order val="0"/>
          <c:explosion val="2"/>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1BBC-4A07-AC88-92D5000BB2F6}"/>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1BBC-4A07-AC88-92D5000BB2F6}"/>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1BBC-4A07-AC88-92D5000BB2F6}"/>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1BBC-4A07-AC88-92D5000BB2F6}"/>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1BBC-4A07-AC88-92D5000BB2F6}"/>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1BBC-4A07-AC88-92D5000BB2F6}"/>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1BBC-4A07-AC88-92D5000BB2F6}"/>
              </c:ext>
            </c:extLst>
          </c:dPt>
          <c:dPt>
            <c:idx val="7"/>
            <c:bubble3D val="0"/>
            <c:spPr>
              <a:solidFill>
                <a:schemeClr val="accent2">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1BBC-4A07-AC88-92D5000BB2F6}"/>
              </c:ext>
            </c:extLst>
          </c:dPt>
          <c:dPt>
            <c:idx val="8"/>
            <c:bubble3D val="0"/>
            <c:spPr>
              <a:solidFill>
                <a:schemeClr val="accent3">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1BBC-4A07-AC88-92D5000BB2F6}"/>
              </c:ext>
            </c:extLst>
          </c:dPt>
          <c:dLbls>
            <c:dLbl>
              <c:idx val="1"/>
              <c:layout>
                <c:manualLayout>
                  <c:x val="0.10164153209662352"/>
                  <c:y val="-0.11775472510380647"/>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1BBC-4A07-AC88-92D5000BB2F6}"/>
                </c:ext>
              </c:extLst>
            </c:dLbl>
            <c:dLbl>
              <c:idx val="2"/>
              <c:layout>
                <c:manualLayout>
                  <c:x val="8.1390836575675737E-2"/>
                  <c:y val="-2.6241164298907082E-3"/>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1BBC-4A07-AC88-92D5000BB2F6}"/>
                </c:ext>
              </c:extLst>
            </c:dLbl>
            <c:dLbl>
              <c:idx val="3"/>
              <c:layout>
                <c:manualLayout>
                  <c:x val="4.1123681247797091E-2"/>
                  <c:y val="8.5991195545001259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1BBC-4A07-AC88-92D5000BB2F6}"/>
                </c:ext>
              </c:extLst>
            </c:dLbl>
            <c:dLbl>
              <c:idx val="4"/>
              <c:layout>
                <c:manualLayout>
                  <c:x val="3.9986380450813923E-2"/>
                  <c:y val="0.12669749614631506"/>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1BBC-4A07-AC88-92D5000BB2F6}"/>
                </c:ext>
              </c:extLst>
            </c:dLbl>
            <c:dLbl>
              <c:idx val="5"/>
              <c:layout>
                <c:manualLayout>
                  <c:x val="-6.2877660175137823E-2"/>
                  <c:y val="6.2506353372495105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1BBC-4A07-AC88-92D5000BB2F6}"/>
                </c:ext>
              </c:extLst>
            </c:dLbl>
            <c:dLbl>
              <c:idx val="6"/>
              <c:layout>
                <c:manualLayout>
                  <c:x val="-0.1008919435917968"/>
                  <c:y val="9.2041294838145233E-3"/>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1BBC-4A07-AC88-92D5000BB2F6}"/>
                </c:ext>
              </c:extLst>
            </c:dLbl>
            <c:dLbl>
              <c:idx val="7"/>
              <c:layout>
                <c:manualLayout>
                  <c:x val="4.7701786624781417E-2"/>
                  <c:y val="9.6616256301295667E-2"/>
                </c:manualLayout>
              </c:layout>
              <c:dLblPos val="bestFit"/>
              <c:showLegendKey val="0"/>
              <c:showVal val="0"/>
              <c:showCatName val="0"/>
              <c:showSerName val="0"/>
              <c:showPercent val="1"/>
              <c:showBubbleSize val="0"/>
              <c:extLst>
                <c:ext xmlns:c15="http://schemas.microsoft.com/office/drawing/2012/chart" uri="{CE6537A1-D6FC-4f65-9D91-7224C49458BB}">
                  <c15:layout>
                    <c:manualLayout>
                      <c:w val="6.3798348544111261E-2"/>
                      <c:h val="5.7160632698690442E-2"/>
                    </c:manualLayout>
                  </c15:layout>
                </c:ext>
                <c:ext xmlns:c16="http://schemas.microsoft.com/office/drawing/2014/chart" uri="{C3380CC4-5D6E-409C-BE32-E72D297353CC}">
                  <c16:uniqueId val="{0000000F-1BBC-4A07-AC88-92D5000BB2F6}"/>
                </c:ext>
              </c:extLst>
            </c:dLbl>
            <c:dLbl>
              <c:idx val="8"/>
              <c:layout>
                <c:manualLayout>
                  <c:x val="6.5260225783380726E-2"/>
                  <c:y val="0.16306350595064506"/>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11-1BBC-4A07-AC88-92D5000BB2F6}"/>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anchor="ctr" anchorCtr="1"/>
              <a:lstStyle/>
              <a:p>
                <a:pPr>
                  <a:defRPr sz="1400" b="1" i="0" u="none" strike="noStrike" kern="1200" baseline="0">
                    <a:solidFill>
                      <a:schemeClr val="lt1"/>
                    </a:solidFill>
                    <a:latin typeface="+mn-lt"/>
                    <a:ea typeface="+mn-ea"/>
                    <a:cs typeface="+mn-cs"/>
                  </a:defRPr>
                </a:pPr>
                <a:endParaRPr lang="et-EE"/>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'2023 pildid'!$A$37:$A$45</c:f>
              <c:strCache>
                <c:ptCount val="9"/>
                <c:pt idx="0">
                  <c:v>Haridus</c:v>
                </c:pt>
                <c:pt idx="1">
                  <c:v>Vabaaeg, kultuur ja religioon</c:v>
                </c:pt>
                <c:pt idx="2">
                  <c:v>Sotsiaalne kaitse</c:v>
                </c:pt>
                <c:pt idx="3">
                  <c:v>Majandus</c:v>
                </c:pt>
                <c:pt idx="4">
                  <c:v>Üldised valitsussektori teenused</c:v>
                </c:pt>
                <c:pt idx="5">
                  <c:v>Keskkonnakaitse</c:v>
                </c:pt>
                <c:pt idx="6">
                  <c:v>Elamu- ja kommunaalmajandus</c:v>
                </c:pt>
                <c:pt idx="7">
                  <c:v>Tervishoid ja Avalik kord ja julgeolek</c:v>
                </c:pt>
                <c:pt idx="8">
                  <c:v>Avalik kord ja julgeolek</c:v>
                </c:pt>
              </c:strCache>
            </c:strRef>
          </c:cat>
          <c:val>
            <c:numRef>
              <c:f>'2023 pildid'!$D$37:$D$44</c:f>
              <c:numCache>
                <c:formatCode>#,##0.00</c:formatCode>
                <c:ptCount val="8"/>
                <c:pt idx="0">
                  <c:v>12785393</c:v>
                </c:pt>
                <c:pt idx="1">
                  <c:v>3674350</c:v>
                </c:pt>
                <c:pt idx="2">
                  <c:v>3057551</c:v>
                </c:pt>
                <c:pt idx="3">
                  <c:v>2195000</c:v>
                </c:pt>
                <c:pt idx="4">
                  <c:v>2040000</c:v>
                </c:pt>
                <c:pt idx="5">
                  <c:v>1047500</c:v>
                </c:pt>
                <c:pt idx="6">
                  <c:v>781950</c:v>
                </c:pt>
                <c:pt idx="7">
                  <c:v>187300</c:v>
                </c:pt>
              </c:numCache>
            </c:numRef>
          </c:val>
          <c:extLst>
            <c:ext xmlns:c16="http://schemas.microsoft.com/office/drawing/2014/chart" uri="{C3380CC4-5D6E-409C-BE32-E72D297353CC}">
              <c16:uniqueId val="{00000012-1BBC-4A07-AC88-92D5000BB2F6}"/>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60672630612614653"/>
          <c:y val="5.637023657120812E-2"/>
          <c:w val="0.35091305076227175"/>
          <c:h val="0.8872595268575838"/>
        </c:manualLayout>
      </c:layout>
      <c:overlay val="0"/>
      <c:spPr>
        <a:solidFill>
          <a:schemeClr val="lt1">
            <a:lumMod val="95000"/>
            <a:alpha val="39000"/>
          </a:schemeClr>
        </a:solidFill>
        <a:ln>
          <a:noFill/>
        </a:ln>
        <a:effectLst/>
      </c:spPr>
      <c:txPr>
        <a:bodyPr rot="0" spcFirstLastPara="1" vertOverflow="ellipsis" vert="horz" wrap="square" anchor="ctr" anchorCtr="1"/>
        <a:lstStyle/>
        <a:p>
          <a:pPr rtl="0">
            <a:defRPr sz="1400" b="0" i="0" u="none" strike="noStrike" kern="1200" baseline="0">
              <a:solidFill>
                <a:schemeClr val="dk1">
                  <a:lumMod val="75000"/>
                  <a:lumOff val="25000"/>
                </a:schemeClr>
              </a:solidFill>
              <a:latin typeface="+mn-lt"/>
              <a:ea typeface="+mn-ea"/>
              <a:cs typeface="+mn-cs"/>
            </a:defRPr>
          </a:pPr>
          <a:endParaRPr lang="et-EE"/>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sz="1400" baseline="0"/>
      </a:pPr>
      <a:endParaRPr lang="et-E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411324876936698"/>
          <c:y val="0.22456759973846419"/>
          <c:w val="0.50092342596679973"/>
          <c:h val="0.81313919093446652"/>
        </c:manualLayout>
      </c:layout>
      <c:pieChart>
        <c:varyColors val="1"/>
        <c:ser>
          <c:idx val="0"/>
          <c:order val="0"/>
          <c:explosion val="2"/>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CBA1-40A6-B49E-B394FB0608DB}"/>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CBA1-40A6-B49E-B394FB0608DB}"/>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CBA1-40A6-B49E-B394FB0608DB}"/>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CBA1-40A6-B49E-B394FB0608DB}"/>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CBA1-40A6-B49E-B394FB0608DB}"/>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CBA1-40A6-B49E-B394FB0608DB}"/>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CBA1-40A6-B49E-B394FB0608DB}"/>
              </c:ext>
            </c:extLst>
          </c:dPt>
          <c:dPt>
            <c:idx val="7"/>
            <c:bubble3D val="0"/>
            <c:spPr>
              <a:solidFill>
                <a:schemeClr val="accent2">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CBA1-40A6-B49E-B394FB0608DB}"/>
              </c:ext>
            </c:extLst>
          </c:dPt>
          <c:dPt>
            <c:idx val="8"/>
            <c:bubble3D val="0"/>
            <c:spPr>
              <a:solidFill>
                <a:schemeClr val="accent3">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CBA1-40A6-B49E-B394FB0608DB}"/>
              </c:ext>
            </c:extLst>
          </c:dPt>
          <c:dLbls>
            <c:dLbl>
              <c:idx val="1"/>
              <c:layout>
                <c:manualLayout>
                  <c:x val="5.4248101042518329E-2"/>
                  <c:y val="-0.12627149427471318"/>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CBA1-40A6-B49E-B394FB0608DB}"/>
                </c:ext>
              </c:extLst>
            </c:dLbl>
            <c:dLbl>
              <c:idx val="2"/>
              <c:layout>
                <c:manualLayout>
                  <c:x val="9.0007870623237993E-2"/>
                  <c:y val="-3.101300414098344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CBA1-40A6-B49E-B394FB0608DB}"/>
                </c:ext>
              </c:extLst>
            </c:dLbl>
            <c:dLbl>
              <c:idx val="3"/>
              <c:layout>
                <c:manualLayout>
                  <c:x val="8.8517032096537288E-2"/>
                  <c:y val="8.5991181549431944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CBA1-40A6-B49E-B394FB0608DB}"/>
                </c:ext>
              </c:extLst>
            </c:dLbl>
            <c:dLbl>
              <c:idx val="4"/>
              <c:layout>
                <c:manualLayout>
                  <c:x val="-3.7566450789945978E-2"/>
                  <c:y val="1.8819624126118321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CBA1-40A6-B49E-B394FB0608DB}"/>
                </c:ext>
              </c:extLst>
            </c:dLbl>
            <c:dLbl>
              <c:idx val="5"/>
              <c:layout>
                <c:manualLayout>
                  <c:x val="-4.5643677887958964E-2"/>
                  <c:y val="-5.6270432484087111E-3"/>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CBA1-40A6-B49E-B394FB0608DB}"/>
                </c:ext>
              </c:extLst>
            </c:dLbl>
            <c:dLbl>
              <c:idx val="6"/>
              <c:layout>
                <c:manualLayout>
                  <c:x val="-1.7966733046779321E-3"/>
                  <c:y val="-1.350709443789363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CBA1-40A6-B49E-B394FB0608DB}"/>
                </c:ext>
              </c:extLst>
            </c:dLbl>
            <c:dLbl>
              <c:idx val="7"/>
              <c:layout>
                <c:manualLayout>
                  <c:x val="4.7701786624781417E-2"/>
                  <c:y val="9.6616256301295667E-2"/>
                </c:manualLayout>
              </c:layout>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lt1"/>
                      </a:solidFill>
                      <a:latin typeface="+mn-lt"/>
                      <a:ea typeface="+mn-ea"/>
                      <a:cs typeface="+mn-cs"/>
                    </a:defRPr>
                  </a:pPr>
                  <a:endParaRPr lang="et-EE"/>
                </a:p>
              </c:txPr>
              <c:dLblPos val="bestFit"/>
              <c:showLegendKey val="0"/>
              <c:showVal val="0"/>
              <c:showCatName val="0"/>
              <c:showSerName val="0"/>
              <c:showPercent val="1"/>
              <c:showBubbleSize val="0"/>
              <c:extLst>
                <c:ext xmlns:c15="http://schemas.microsoft.com/office/drawing/2012/chart" uri="{CE6537A1-D6FC-4f65-9D91-7224C49458BB}">
                  <c15:layout>
                    <c:manualLayout>
                      <c:w val="6.3798348544111261E-2"/>
                      <c:h val="5.7160632698690442E-2"/>
                    </c:manualLayout>
                  </c15:layout>
                </c:ext>
                <c:ext xmlns:c16="http://schemas.microsoft.com/office/drawing/2014/chart" uri="{C3380CC4-5D6E-409C-BE32-E72D297353CC}">
                  <c16:uniqueId val="{0000000F-CBA1-40A6-B49E-B394FB0608DB}"/>
                </c:ext>
              </c:extLst>
            </c:dLbl>
            <c:dLbl>
              <c:idx val="8"/>
              <c:layout>
                <c:manualLayout>
                  <c:x val="6.5260225783380726E-2"/>
                  <c:y val="0.16306350595064506"/>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11-CBA1-40A6-B49E-B394FB0608DB}"/>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lt1"/>
                    </a:solidFill>
                    <a:latin typeface="+mn-lt"/>
                    <a:ea typeface="+mn-ea"/>
                    <a:cs typeface="+mn-cs"/>
                  </a:defRPr>
                </a:pPr>
                <a:endParaRPr lang="et-EE"/>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'2023 pildid'!$A$58:$A$63</c:f>
              <c:strCache>
                <c:ptCount val="6"/>
                <c:pt idx="0">
                  <c:v>Vabaaeg, kultuur ja religioon</c:v>
                </c:pt>
                <c:pt idx="1">
                  <c:v>Majandus</c:v>
                </c:pt>
                <c:pt idx="2">
                  <c:v>Elamu- ja kommunaalmajandus</c:v>
                </c:pt>
                <c:pt idx="3">
                  <c:v>Üldised valitsussektori teenused</c:v>
                </c:pt>
                <c:pt idx="4">
                  <c:v>Tervishoid</c:v>
                </c:pt>
                <c:pt idx="5">
                  <c:v>Keskkonnakaitse</c:v>
                </c:pt>
              </c:strCache>
            </c:strRef>
          </c:cat>
          <c:val>
            <c:numRef>
              <c:f>'2023 pildid'!$C$58:$C$63</c:f>
              <c:numCache>
                <c:formatCode>#,##0</c:formatCode>
                <c:ptCount val="6"/>
                <c:pt idx="0">
                  <c:v>2024400</c:v>
                </c:pt>
                <c:pt idx="1">
                  <c:v>565004</c:v>
                </c:pt>
                <c:pt idx="2">
                  <c:v>434975</c:v>
                </c:pt>
                <c:pt idx="3">
                  <c:v>350000</c:v>
                </c:pt>
                <c:pt idx="4">
                  <c:v>202200</c:v>
                </c:pt>
                <c:pt idx="5">
                  <c:v>100000</c:v>
                </c:pt>
              </c:numCache>
            </c:numRef>
          </c:val>
          <c:extLst>
            <c:ext xmlns:c16="http://schemas.microsoft.com/office/drawing/2014/chart" uri="{C3380CC4-5D6E-409C-BE32-E72D297353CC}">
              <c16:uniqueId val="{00000012-CBA1-40A6-B49E-B394FB0608DB}"/>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rtl="0">
            <a:defRPr sz="900" b="0" i="0" u="none" strike="noStrike" kern="1200" baseline="0">
              <a:solidFill>
                <a:schemeClr val="dk1">
                  <a:lumMod val="75000"/>
                  <a:lumOff val="25000"/>
                </a:schemeClr>
              </a:solidFill>
              <a:latin typeface="+mn-lt"/>
              <a:ea typeface="+mn-ea"/>
              <a:cs typeface="+mn-cs"/>
            </a:defRPr>
          </a:pPr>
          <a:endParaRPr lang="et-EE"/>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t-E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CAE5C434-01EF-4F9E-8B61-5247F9E48ECF}"/>
              </a:ext>
            </a:extLst>
          </p:cNvPr>
          <p:cNvSpPr>
            <a:spLocks noGrp="1" noChangeArrowheads="1"/>
          </p:cNvSpPr>
          <p:nvPr>
            <p:ph type="hdr" sz="quarter"/>
          </p:nvPr>
        </p:nvSpPr>
        <p:spPr bwMode="auto">
          <a:xfrm>
            <a:off x="0" y="0"/>
            <a:ext cx="2919441" cy="493653"/>
          </a:xfrm>
          <a:prstGeom prst="rect">
            <a:avLst/>
          </a:prstGeom>
          <a:noFill/>
          <a:ln>
            <a:noFill/>
          </a:ln>
          <a:effectLst/>
        </p:spPr>
        <p:txBody>
          <a:bodyPr vert="horz" wrap="square" lIns="93177" tIns="46589" rIns="93177" bIns="46589" numCol="1" anchor="t" anchorCtr="0" compatLnSpc="1">
            <a:prstTxWarp prst="textNoShape">
              <a:avLst/>
            </a:prstTxWarp>
          </a:bodyPr>
          <a:lstStyle>
            <a:lvl1pPr eaLnBrk="0" hangingPunct="0">
              <a:defRPr sz="1200">
                <a:latin typeface="Arial" charset="0"/>
                <a:cs typeface="Arial" charset="0"/>
              </a:defRPr>
            </a:lvl1pPr>
          </a:lstStyle>
          <a:p>
            <a:pPr>
              <a:defRPr/>
            </a:pPr>
            <a:endParaRPr lang="et-EE" altLang="et-EE"/>
          </a:p>
        </p:txBody>
      </p:sp>
      <p:sp>
        <p:nvSpPr>
          <p:cNvPr id="81923" name="Rectangle 3">
            <a:extLst>
              <a:ext uri="{FF2B5EF4-FFF2-40B4-BE49-F238E27FC236}">
                <a16:creationId xmlns:a16="http://schemas.microsoft.com/office/drawing/2014/main" id="{E9254899-49F9-457B-ABC0-3E9BF4AB4C64}"/>
              </a:ext>
            </a:extLst>
          </p:cNvPr>
          <p:cNvSpPr>
            <a:spLocks noGrp="1" noChangeArrowheads="1"/>
          </p:cNvSpPr>
          <p:nvPr>
            <p:ph type="dt" sz="quarter" idx="1"/>
          </p:nvPr>
        </p:nvSpPr>
        <p:spPr bwMode="auto">
          <a:xfrm>
            <a:off x="3814798" y="0"/>
            <a:ext cx="2919441" cy="493653"/>
          </a:xfrm>
          <a:prstGeom prst="rect">
            <a:avLst/>
          </a:prstGeom>
          <a:noFill/>
          <a:ln>
            <a:noFill/>
          </a:ln>
          <a:effectLst/>
        </p:spPr>
        <p:txBody>
          <a:bodyPr vert="horz" wrap="square" lIns="93177" tIns="46589" rIns="93177" bIns="46589" numCol="1" anchor="t" anchorCtr="0" compatLnSpc="1">
            <a:prstTxWarp prst="textNoShape">
              <a:avLst/>
            </a:prstTxWarp>
          </a:bodyPr>
          <a:lstStyle>
            <a:lvl1pPr algn="r" eaLnBrk="0" hangingPunct="0">
              <a:defRPr sz="1200">
                <a:latin typeface="Arial" charset="0"/>
                <a:cs typeface="Arial" charset="0"/>
              </a:defRPr>
            </a:lvl1pPr>
          </a:lstStyle>
          <a:p>
            <a:pPr>
              <a:defRPr/>
            </a:pPr>
            <a:fld id="{215B296D-26EB-489A-9159-9C99B0F9B2A0}" type="datetimeFigureOut">
              <a:rPr lang="et-EE" altLang="et-EE"/>
              <a:pPr>
                <a:defRPr/>
              </a:pPr>
              <a:t>19.10.2022</a:t>
            </a:fld>
            <a:endParaRPr lang="et-EE" altLang="et-EE"/>
          </a:p>
        </p:txBody>
      </p:sp>
      <p:sp>
        <p:nvSpPr>
          <p:cNvPr id="81924" name="Rectangle 4">
            <a:extLst>
              <a:ext uri="{FF2B5EF4-FFF2-40B4-BE49-F238E27FC236}">
                <a16:creationId xmlns:a16="http://schemas.microsoft.com/office/drawing/2014/main" id="{A8ABD6CF-FB33-4182-8790-AED4935D4524}"/>
              </a:ext>
            </a:extLst>
          </p:cNvPr>
          <p:cNvSpPr>
            <a:spLocks noGrp="1" noChangeArrowheads="1"/>
          </p:cNvSpPr>
          <p:nvPr>
            <p:ph type="ftr" sz="quarter" idx="2"/>
          </p:nvPr>
        </p:nvSpPr>
        <p:spPr bwMode="auto">
          <a:xfrm>
            <a:off x="0" y="9370976"/>
            <a:ext cx="2919441" cy="493653"/>
          </a:xfrm>
          <a:prstGeom prst="rect">
            <a:avLst/>
          </a:prstGeom>
          <a:noFill/>
          <a:ln>
            <a:noFill/>
          </a:ln>
          <a:effectLst/>
        </p:spPr>
        <p:txBody>
          <a:bodyPr vert="horz" wrap="square" lIns="93177" tIns="46589" rIns="93177" bIns="46589" numCol="1" anchor="b" anchorCtr="0" compatLnSpc="1">
            <a:prstTxWarp prst="textNoShape">
              <a:avLst/>
            </a:prstTxWarp>
          </a:bodyPr>
          <a:lstStyle>
            <a:lvl1pPr eaLnBrk="0" hangingPunct="0">
              <a:defRPr sz="1200">
                <a:latin typeface="Arial" charset="0"/>
                <a:cs typeface="Arial" charset="0"/>
              </a:defRPr>
            </a:lvl1pPr>
          </a:lstStyle>
          <a:p>
            <a:pPr>
              <a:defRPr/>
            </a:pPr>
            <a:endParaRPr lang="et-EE" altLang="et-EE"/>
          </a:p>
        </p:txBody>
      </p:sp>
      <p:sp>
        <p:nvSpPr>
          <p:cNvPr id="81925" name="Rectangle 5">
            <a:extLst>
              <a:ext uri="{FF2B5EF4-FFF2-40B4-BE49-F238E27FC236}">
                <a16:creationId xmlns:a16="http://schemas.microsoft.com/office/drawing/2014/main" id="{88C4F4AA-E4C5-4C62-B93A-38E7C0FE5B39}"/>
              </a:ext>
            </a:extLst>
          </p:cNvPr>
          <p:cNvSpPr>
            <a:spLocks noGrp="1" noChangeArrowheads="1"/>
          </p:cNvSpPr>
          <p:nvPr>
            <p:ph type="sldNum" sz="quarter" idx="3"/>
          </p:nvPr>
        </p:nvSpPr>
        <p:spPr bwMode="auto">
          <a:xfrm>
            <a:off x="3814798" y="9370976"/>
            <a:ext cx="2919441" cy="493653"/>
          </a:xfrm>
          <a:prstGeom prst="rect">
            <a:avLst/>
          </a:prstGeom>
          <a:noFill/>
          <a:ln>
            <a:noFill/>
          </a:ln>
          <a:effectLst/>
        </p:spPr>
        <p:txBody>
          <a:bodyPr vert="horz" wrap="square" lIns="93177" tIns="46589" rIns="93177" bIns="46589" numCol="1" anchor="b" anchorCtr="0" compatLnSpc="1">
            <a:prstTxWarp prst="textNoShape">
              <a:avLst/>
            </a:prstTxWarp>
          </a:bodyPr>
          <a:lstStyle>
            <a:lvl1pPr algn="r" eaLnBrk="0" hangingPunct="0">
              <a:defRPr sz="1200" smtClean="0"/>
            </a:lvl1pPr>
          </a:lstStyle>
          <a:p>
            <a:pPr>
              <a:defRPr/>
            </a:pPr>
            <a:fld id="{A19154D1-2BFA-4550-87C6-1878777B0D5D}" type="slidenum">
              <a:rPr lang="et-EE" altLang="et-EE"/>
              <a:pPr>
                <a:defRPr/>
              </a:pPr>
              <a:t>‹#›</a:t>
            </a:fld>
            <a:endParaRPr lang="et-EE" altLang="et-EE"/>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t-E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t-EE"/>
          </a:p>
        </p:txBody>
      </p:sp>
      <p:sp>
        <p:nvSpPr>
          <p:cNvPr id="4" name="Date Placeholder 3">
            <a:extLst>
              <a:ext uri="{FF2B5EF4-FFF2-40B4-BE49-F238E27FC236}">
                <a16:creationId xmlns:a16="http://schemas.microsoft.com/office/drawing/2014/main" id="{BE5536A0-D750-4FD8-8A2E-7EBAE17C76FE}"/>
              </a:ext>
            </a:extLst>
          </p:cNvPr>
          <p:cNvSpPr>
            <a:spLocks noGrp="1"/>
          </p:cNvSpPr>
          <p:nvPr>
            <p:ph type="dt" sz="half" idx="10"/>
          </p:nvPr>
        </p:nvSpPr>
        <p:spPr/>
        <p:txBody>
          <a:bodyPr/>
          <a:lstStyle>
            <a:lvl1pPr>
              <a:defRPr/>
            </a:lvl1pPr>
          </a:lstStyle>
          <a:p>
            <a:pPr>
              <a:defRPr/>
            </a:pPr>
            <a:fld id="{728ED53D-2D7A-40A7-84E8-7378D6E477FE}" type="datetimeFigureOut">
              <a:rPr lang="et-EE"/>
              <a:pPr>
                <a:defRPr/>
              </a:pPr>
              <a:t>19.10.2022</a:t>
            </a:fld>
            <a:endParaRPr lang="et-EE"/>
          </a:p>
        </p:txBody>
      </p:sp>
      <p:sp>
        <p:nvSpPr>
          <p:cNvPr id="5" name="Footer Placeholder 4">
            <a:extLst>
              <a:ext uri="{FF2B5EF4-FFF2-40B4-BE49-F238E27FC236}">
                <a16:creationId xmlns:a16="http://schemas.microsoft.com/office/drawing/2014/main" id="{A11C18DA-D68B-402F-835E-A375C8496507}"/>
              </a:ext>
            </a:extLst>
          </p:cNvPr>
          <p:cNvSpPr>
            <a:spLocks noGrp="1"/>
          </p:cNvSpPr>
          <p:nvPr>
            <p:ph type="ftr" sz="quarter" idx="11"/>
          </p:nvPr>
        </p:nvSpPr>
        <p:spPr/>
        <p:txBody>
          <a:bodyPr/>
          <a:lstStyle>
            <a:lvl1pPr>
              <a:defRPr/>
            </a:lvl1pPr>
          </a:lstStyle>
          <a:p>
            <a:pPr>
              <a:defRPr/>
            </a:pPr>
            <a:endParaRPr lang="et-EE"/>
          </a:p>
        </p:txBody>
      </p:sp>
      <p:sp>
        <p:nvSpPr>
          <p:cNvPr id="6" name="Slide Number Placeholder 5">
            <a:extLst>
              <a:ext uri="{FF2B5EF4-FFF2-40B4-BE49-F238E27FC236}">
                <a16:creationId xmlns:a16="http://schemas.microsoft.com/office/drawing/2014/main" id="{6883BA39-A638-4978-9D40-99AF1501EF3C}"/>
              </a:ext>
            </a:extLst>
          </p:cNvPr>
          <p:cNvSpPr>
            <a:spLocks noGrp="1"/>
          </p:cNvSpPr>
          <p:nvPr>
            <p:ph type="sldNum" sz="quarter" idx="12"/>
          </p:nvPr>
        </p:nvSpPr>
        <p:spPr/>
        <p:txBody>
          <a:bodyPr/>
          <a:lstStyle>
            <a:lvl1pPr>
              <a:defRPr/>
            </a:lvl1pPr>
          </a:lstStyle>
          <a:p>
            <a:pPr>
              <a:defRPr/>
            </a:pPr>
            <a:fld id="{9DA361B4-AFDD-410F-8008-50249BAF9FCA}" type="slidenum">
              <a:rPr lang="et-EE" altLang="et-EE"/>
              <a:pPr>
                <a:defRPr/>
              </a:pPr>
              <a:t>‹#›</a:t>
            </a:fld>
            <a:endParaRPr lang="et-EE" altLang="et-EE"/>
          </a:p>
        </p:txBody>
      </p:sp>
    </p:spTree>
    <p:extLst>
      <p:ext uri="{BB962C8B-B14F-4D97-AF65-F5344CB8AC3E}">
        <p14:creationId xmlns:p14="http://schemas.microsoft.com/office/powerpoint/2010/main" val="1363332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51560669-986B-4036-95FF-652FA1933621}"/>
              </a:ext>
            </a:extLst>
          </p:cNvPr>
          <p:cNvSpPr>
            <a:spLocks noGrp="1"/>
          </p:cNvSpPr>
          <p:nvPr>
            <p:ph type="dt" sz="half" idx="10"/>
          </p:nvPr>
        </p:nvSpPr>
        <p:spPr/>
        <p:txBody>
          <a:bodyPr/>
          <a:lstStyle>
            <a:lvl1pPr>
              <a:defRPr/>
            </a:lvl1pPr>
          </a:lstStyle>
          <a:p>
            <a:pPr>
              <a:defRPr/>
            </a:pPr>
            <a:fld id="{6DBA0E94-206B-456A-BA1D-306B643BFAA1}" type="datetimeFigureOut">
              <a:rPr lang="et-EE"/>
              <a:pPr>
                <a:defRPr/>
              </a:pPr>
              <a:t>19.10.2022</a:t>
            </a:fld>
            <a:endParaRPr lang="et-EE"/>
          </a:p>
        </p:txBody>
      </p:sp>
      <p:sp>
        <p:nvSpPr>
          <p:cNvPr id="5" name="Footer Placeholder 4">
            <a:extLst>
              <a:ext uri="{FF2B5EF4-FFF2-40B4-BE49-F238E27FC236}">
                <a16:creationId xmlns:a16="http://schemas.microsoft.com/office/drawing/2014/main" id="{C38B0F7C-2871-42FA-A963-5104D2C284C0}"/>
              </a:ext>
            </a:extLst>
          </p:cNvPr>
          <p:cNvSpPr>
            <a:spLocks noGrp="1"/>
          </p:cNvSpPr>
          <p:nvPr>
            <p:ph type="ftr" sz="quarter" idx="11"/>
          </p:nvPr>
        </p:nvSpPr>
        <p:spPr/>
        <p:txBody>
          <a:bodyPr/>
          <a:lstStyle>
            <a:lvl1pPr>
              <a:defRPr/>
            </a:lvl1pPr>
          </a:lstStyle>
          <a:p>
            <a:pPr>
              <a:defRPr/>
            </a:pPr>
            <a:endParaRPr lang="et-EE"/>
          </a:p>
        </p:txBody>
      </p:sp>
      <p:sp>
        <p:nvSpPr>
          <p:cNvPr id="6" name="Slide Number Placeholder 5">
            <a:extLst>
              <a:ext uri="{FF2B5EF4-FFF2-40B4-BE49-F238E27FC236}">
                <a16:creationId xmlns:a16="http://schemas.microsoft.com/office/drawing/2014/main" id="{06515BB2-32F8-4D1C-96F2-1F1B46AD7B9F}"/>
              </a:ext>
            </a:extLst>
          </p:cNvPr>
          <p:cNvSpPr>
            <a:spLocks noGrp="1"/>
          </p:cNvSpPr>
          <p:nvPr>
            <p:ph type="sldNum" sz="quarter" idx="12"/>
          </p:nvPr>
        </p:nvSpPr>
        <p:spPr/>
        <p:txBody>
          <a:bodyPr/>
          <a:lstStyle>
            <a:lvl1pPr>
              <a:defRPr/>
            </a:lvl1pPr>
          </a:lstStyle>
          <a:p>
            <a:pPr>
              <a:defRPr/>
            </a:pPr>
            <a:fld id="{549BE519-88CE-4061-AD8B-F8D50AE4A27C}" type="slidenum">
              <a:rPr lang="et-EE" altLang="et-EE"/>
              <a:pPr>
                <a:defRPr/>
              </a:pPr>
              <a:t>‹#›</a:t>
            </a:fld>
            <a:endParaRPr lang="et-EE" altLang="et-EE"/>
          </a:p>
        </p:txBody>
      </p:sp>
    </p:spTree>
    <p:extLst>
      <p:ext uri="{BB962C8B-B14F-4D97-AF65-F5344CB8AC3E}">
        <p14:creationId xmlns:p14="http://schemas.microsoft.com/office/powerpoint/2010/main" val="390172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t-E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08109D5C-C111-401B-917B-34498B5FEA4C}"/>
              </a:ext>
            </a:extLst>
          </p:cNvPr>
          <p:cNvSpPr>
            <a:spLocks noGrp="1"/>
          </p:cNvSpPr>
          <p:nvPr>
            <p:ph type="dt" sz="half" idx="10"/>
          </p:nvPr>
        </p:nvSpPr>
        <p:spPr/>
        <p:txBody>
          <a:bodyPr/>
          <a:lstStyle>
            <a:lvl1pPr>
              <a:defRPr/>
            </a:lvl1pPr>
          </a:lstStyle>
          <a:p>
            <a:pPr>
              <a:defRPr/>
            </a:pPr>
            <a:fld id="{E16CAB07-3A81-49BE-8F63-B0EB0425E560}" type="datetimeFigureOut">
              <a:rPr lang="et-EE"/>
              <a:pPr>
                <a:defRPr/>
              </a:pPr>
              <a:t>19.10.2022</a:t>
            </a:fld>
            <a:endParaRPr lang="et-EE"/>
          </a:p>
        </p:txBody>
      </p:sp>
      <p:sp>
        <p:nvSpPr>
          <p:cNvPr id="5" name="Footer Placeholder 4">
            <a:extLst>
              <a:ext uri="{FF2B5EF4-FFF2-40B4-BE49-F238E27FC236}">
                <a16:creationId xmlns:a16="http://schemas.microsoft.com/office/drawing/2014/main" id="{57EC3BCC-6A92-49E9-B580-2E8E5306E6FE}"/>
              </a:ext>
            </a:extLst>
          </p:cNvPr>
          <p:cNvSpPr>
            <a:spLocks noGrp="1"/>
          </p:cNvSpPr>
          <p:nvPr>
            <p:ph type="ftr" sz="quarter" idx="11"/>
          </p:nvPr>
        </p:nvSpPr>
        <p:spPr/>
        <p:txBody>
          <a:bodyPr/>
          <a:lstStyle>
            <a:lvl1pPr>
              <a:defRPr/>
            </a:lvl1pPr>
          </a:lstStyle>
          <a:p>
            <a:pPr>
              <a:defRPr/>
            </a:pPr>
            <a:endParaRPr lang="et-EE"/>
          </a:p>
        </p:txBody>
      </p:sp>
      <p:sp>
        <p:nvSpPr>
          <p:cNvPr id="6" name="Slide Number Placeholder 5">
            <a:extLst>
              <a:ext uri="{FF2B5EF4-FFF2-40B4-BE49-F238E27FC236}">
                <a16:creationId xmlns:a16="http://schemas.microsoft.com/office/drawing/2014/main" id="{EDA7A62F-8652-4FAC-AFD7-98CC1A8833CE}"/>
              </a:ext>
            </a:extLst>
          </p:cNvPr>
          <p:cNvSpPr>
            <a:spLocks noGrp="1"/>
          </p:cNvSpPr>
          <p:nvPr>
            <p:ph type="sldNum" sz="quarter" idx="12"/>
          </p:nvPr>
        </p:nvSpPr>
        <p:spPr/>
        <p:txBody>
          <a:bodyPr/>
          <a:lstStyle>
            <a:lvl1pPr>
              <a:defRPr/>
            </a:lvl1pPr>
          </a:lstStyle>
          <a:p>
            <a:pPr>
              <a:defRPr/>
            </a:pPr>
            <a:fld id="{E190C504-E21D-4CC4-92D5-4BDE0B0B026C}" type="slidenum">
              <a:rPr lang="et-EE" altLang="et-EE"/>
              <a:pPr>
                <a:defRPr/>
              </a:pPr>
              <a:t>‹#›</a:t>
            </a:fld>
            <a:endParaRPr lang="et-EE" altLang="et-EE"/>
          </a:p>
        </p:txBody>
      </p:sp>
    </p:spTree>
    <p:extLst>
      <p:ext uri="{BB962C8B-B14F-4D97-AF65-F5344CB8AC3E}">
        <p14:creationId xmlns:p14="http://schemas.microsoft.com/office/powerpoint/2010/main" val="2043002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itel, tekst ja 2 sisu">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74638"/>
            <a:ext cx="8229600" cy="1143000"/>
          </a:xfrm>
        </p:spPr>
        <p:txBody>
          <a:bodyPr/>
          <a:lstStyle/>
          <a:p>
            <a:r>
              <a:rPr lang="et-EE"/>
              <a:t>Muutke tiitli laadi</a:t>
            </a:r>
          </a:p>
        </p:txBody>
      </p:sp>
      <p:sp>
        <p:nvSpPr>
          <p:cNvPr id="3" name="Teksti kohatäide 2"/>
          <p:cNvSpPr>
            <a:spLocks noGrp="1"/>
          </p:cNvSpPr>
          <p:nvPr>
            <p:ph type="body" sz="half" idx="1"/>
          </p:nvPr>
        </p:nvSpPr>
        <p:spPr>
          <a:xfrm>
            <a:off x="457200" y="1600200"/>
            <a:ext cx="4038600" cy="4525963"/>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Sisu kohatäide 3"/>
          <p:cNvSpPr>
            <a:spLocks noGrp="1"/>
          </p:cNvSpPr>
          <p:nvPr>
            <p:ph sz="quarter" idx="2"/>
          </p:nvPr>
        </p:nvSpPr>
        <p:spPr>
          <a:xfrm>
            <a:off x="4648200" y="1600200"/>
            <a:ext cx="4038600" cy="2185988"/>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5" name="Sisu kohatäide 4"/>
          <p:cNvSpPr>
            <a:spLocks noGrp="1"/>
          </p:cNvSpPr>
          <p:nvPr>
            <p:ph sz="quarter" idx="3"/>
          </p:nvPr>
        </p:nvSpPr>
        <p:spPr>
          <a:xfrm>
            <a:off x="4648200" y="3938588"/>
            <a:ext cx="4038600" cy="2187575"/>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6" name="Date Placeholder 3">
            <a:extLst>
              <a:ext uri="{FF2B5EF4-FFF2-40B4-BE49-F238E27FC236}">
                <a16:creationId xmlns:a16="http://schemas.microsoft.com/office/drawing/2014/main" id="{35A32209-D83A-4020-A059-23DFDFF5EF21}"/>
              </a:ext>
            </a:extLst>
          </p:cNvPr>
          <p:cNvSpPr>
            <a:spLocks noGrp="1"/>
          </p:cNvSpPr>
          <p:nvPr>
            <p:ph type="dt" sz="half" idx="10"/>
          </p:nvPr>
        </p:nvSpPr>
        <p:spPr/>
        <p:txBody>
          <a:bodyPr/>
          <a:lstStyle>
            <a:lvl1pPr>
              <a:defRPr/>
            </a:lvl1pPr>
          </a:lstStyle>
          <a:p>
            <a:pPr>
              <a:defRPr/>
            </a:pPr>
            <a:fld id="{9EC5BAE3-1777-491E-A6CB-14102C9B8754}" type="datetimeFigureOut">
              <a:rPr lang="et-EE"/>
              <a:pPr>
                <a:defRPr/>
              </a:pPr>
              <a:t>19.10.2022</a:t>
            </a:fld>
            <a:endParaRPr lang="et-EE"/>
          </a:p>
        </p:txBody>
      </p:sp>
      <p:sp>
        <p:nvSpPr>
          <p:cNvPr id="7" name="Footer Placeholder 4">
            <a:extLst>
              <a:ext uri="{FF2B5EF4-FFF2-40B4-BE49-F238E27FC236}">
                <a16:creationId xmlns:a16="http://schemas.microsoft.com/office/drawing/2014/main" id="{3C2B7CE0-362C-4757-A58C-105996EB454D}"/>
              </a:ext>
            </a:extLst>
          </p:cNvPr>
          <p:cNvSpPr>
            <a:spLocks noGrp="1"/>
          </p:cNvSpPr>
          <p:nvPr>
            <p:ph type="ftr" sz="quarter" idx="11"/>
          </p:nvPr>
        </p:nvSpPr>
        <p:spPr/>
        <p:txBody>
          <a:bodyPr/>
          <a:lstStyle>
            <a:lvl1pPr>
              <a:defRPr/>
            </a:lvl1pPr>
          </a:lstStyle>
          <a:p>
            <a:pPr>
              <a:defRPr/>
            </a:pPr>
            <a:endParaRPr lang="et-EE"/>
          </a:p>
        </p:txBody>
      </p:sp>
      <p:sp>
        <p:nvSpPr>
          <p:cNvPr id="8" name="Slide Number Placeholder 5">
            <a:extLst>
              <a:ext uri="{FF2B5EF4-FFF2-40B4-BE49-F238E27FC236}">
                <a16:creationId xmlns:a16="http://schemas.microsoft.com/office/drawing/2014/main" id="{D7EE90FD-3589-40A0-83DA-AA3451459F02}"/>
              </a:ext>
            </a:extLst>
          </p:cNvPr>
          <p:cNvSpPr>
            <a:spLocks noGrp="1"/>
          </p:cNvSpPr>
          <p:nvPr>
            <p:ph type="sldNum" sz="quarter" idx="12"/>
          </p:nvPr>
        </p:nvSpPr>
        <p:spPr/>
        <p:txBody>
          <a:bodyPr/>
          <a:lstStyle>
            <a:lvl1pPr>
              <a:defRPr/>
            </a:lvl1pPr>
          </a:lstStyle>
          <a:p>
            <a:pPr>
              <a:defRPr/>
            </a:pPr>
            <a:fld id="{FB1846BF-1E0E-4A43-92B3-F51180551DD8}" type="slidenum">
              <a:rPr lang="et-EE" altLang="et-EE"/>
              <a:pPr>
                <a:defRPr/>
              </a:pPr>
              <a:t>‹#›</a:t>
            </a:fld>
            <a:endParaRPr lang="et-EE" altLang="et-EE"/>
          </a:p>
        </p:txBody>
      </p:sp>
    </p:spTree>
    <p:extLst>
      <p:ext uri="{BB962C8B-B14F-4D97-AF65-F5344CB8AC3E}">
        <p14:creationId xmlns:p14="http://schemas.microsoft.com/office/powerpoint/2010/main" val="28478923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Sisu">
    <p:spTree>
      <p:nvGrpSpPr>
        <p:cNvPr id="1" name=""/>
        <p:cNvGrpSpPr/>
        <p:nvPr/>
      </p:nvGrpSpPr>
      <p:grpSpPr>
        <a:xfrm>
          <a:off x="0" y="0"/>
          <a:ext cx="0" cy="0"/>
          <a:chOff x="0" y="0"/>
          <a:chExt cx="0" cy="0"/>
        </a:xfrm>
      </p:grpSpPr>
      <p:sp>
        <p:nvSpPr>
          <p:cNvPr id="2" name="Sisu kohatäide 1"/>
          <p:cNvSpPr>
            <a:spLocks noGrp="1"/>
          </p:cNvSpPr>
          <p:nvPr>
            <p:ph/>
          </p:nvPr>
        </p:nvSpPr>
        <p:spPr>
          <a:xfrm>
            <a:off x="457200" y="274638"/>
            <a:ext cx="8229600" cy="5851525"/>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3" name="Date Placeholder 3">
            <a:extLst>
              <a:ext uri="{FF2B5EF4-FFF2-40B4-BE49-F238E27FC236}">
                <a16:creationId xmlns:a16="http://schemas.microsoft.com/office/drawing/2014/main" id="{0ACF93D2-BA85-4A9F-AAD3-EF363590102D}"/>
              </a:ext>
            </a:extLst>
          </p:cNvPr>
          <p:cNvSpPr>
            <a:spLocks noGrp="1"/>
          </p:cNvSpPr>
          <p:nvPr>
            <p:ph type="dt" sz="half" idx="10"/>
          </p:nvPr>
        </p:nvSpPr>
        <p:spPr/>
        <p:txBody>
          <a:bodyPr/>
          <a:lstStyle>
            <a:lvl1pPr>
              <a:defRPr/>
            </a:lvl1pPr>
          </a:lstStyle>
          <a:p>
            <a:pPr>
              <a:defRPr/>
            </a:pPr>
            <a:fld id="{7D2430DA-503C-4E43-BAAA-E6CE9670F3CD}" type="datetimeFigureOut">
              <a:rPr lang="et-EE"/>
              <a:pPr>
                <a:defRPr/>
              </a:pPr>
              <a:t>19.10.2022</a:t>
            </a:fld>
            <a:endParaRPr lang="et-EE"/>
          </a:p>
        </p:txBody>
      </p:sp>
      <p:sp>
        <p:nvSpPr>
          <p:cNvPr id="4" name="Footer Placeholder 4">
            <a:extLst>
              <a:ext uri="{FF2B5EF4-FFF2-40B4-BE49-F238E27FC236}">
                <a16:creationId xmlns:a16="http://schemas.microsoft.com/office/drawing/2014/main" id="{08B651AC-1518-421F-8170-38BF67E35F7C}"/>
              </a:ext>
            </a:extLst>
          </p:cNvPr>
          <p:cNvSpPr>
            <a:spLocks noGrp="1"/>
          </p:cNvSpPr>
          <p:nvPr>
            <p:ph type="ftr" sz="quarter" idx="11"/>
          </p:nvPr>
        </p:nvSpPr>
        <p:spPr/>
        <p:txBody>
          <a:bodyPr/>
          <a:lstStyle>
            <a:lvl1pPr>
              <a:defRPr/>
            </a:lvl1pPr>
          </a:lstStyle>
          <a:p>
            <a:pPr>
              <a:defRPr/>
            </a:pPr>
            <a:endParaRPr lang="et-EE"/>
          </a:p>
        </p:txBody>
      </p:sp>
      <p:sp>
        <p:nvSpPr>
          <p:cNvPr id="5" name="Slide Number Placeholder 5">
            <a:extLst>
              <a:ext uri="{FF2B5EF4-FFF2-40B4-BE49-F238E27FC236}">
                <a16:creationId xmlns:a16="http://schemas.microsoft.com/office/drawing/2014/main" id="{E03D69D2-35A3-4938-9E0A-3291600E1B8B}"/>
              </a:ext>
            </a:extLst>
          </p:cNvPr>
          <p:cNvSpPr>
            <a:spLocks noGrp="1"/>
          </p:cNvSpPr>
          <p:nvPr>
            <p:ph type="sldNum" sz="quarter" idx="12"/>
          </p:nvPr>
        </p:nvSpPr>
        <p:spPr/>
        <p:txBody>
          <a:bodyPr/>
          <a:lstStyle>
            <a:lvl1pPr>
              <a:defRPr/>
            </a:lvl1pPr>
          </a:lstStyle>
          <a:p>
            <a:pPr>
              <a:defRPr/>
            </a:pPr>
            <a:fld id="{2D57E48C-A371-47A3-84DD-C7856C3BFD09}" type="slidenum">
              <a:rPr lang="et-EE" altLang="et-EE"/>
              <a:pPr>
                <a:defRPr/>
              </a:pPr>
              <a:t>‹#›</a:t>
            </a:fld>
            <a:endParaRPr lang="et-EE" altLang="et-EE"/>
          </a:p>
        </p:txBody>
      </p:sp>
    </p:spTree>
    <p:extLst>
      <p:ext uri="{BB962C8B-B14F-4D97-AF65-F5344CB8AC3E}">
        <p14:creationId xmlns:p14="http://schemas.microsoft.com/office/powerpoint/2010/main" val="33684060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woObj" preserve="1">
  <p:cSld name="Tiitel, sisu ja 2 sisu">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74638"/>
            <a:ext cx="8229600" cy="1143000"/>
          </a:xfrm>
        </p:spPr>
        <p:txBody>
          <a:bodyPr/>
          <a:lstStyle/>
          <a:p>
            <a:r>
              <a:rPr lang="et-EE"/>
              <a:t>Muutke tiitli laadi</a:t>
            </a:r>
          </a:p>
        </p:txBody>
      </p:sp>
      <p:sp>
        <p:nvSpPr>
          <p:cNvPr id="3" name="Sisu kohatäide 2"/>
          <p:cNvSpPr>
            <a:spLocks noGrp="1"/>
          </p:cNvSpPr>
          <p:nvPr>
            <p:ph sz="half" idx="1"/>
          </p:nvPr>
        </p:nvSpPr>
        <p:spPr>
          <a:xfrm>
            <a:off x="457200" y="1600200"/>
            <a:ext cx="4038600" cy="4525963"/>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Sisu kohatäide 3"/>
          <p:cNvSpPr>
            <a:spLocks noGrp="1"/>
          </p:cNvSpPr>
          <p:nvPr>
            <p:ph sz="quarter" idx="2"/>
          </p:nvPr>
        </p:nvSpPr>
        <p:spPr>
          <a:xfrm>
            <a:off x="4648200" y="1600200"/>
            <a:ext cx="4038600" cy="2185988"/>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5" name="Sisu kohatäide 4"/>
          <p:cNvSpPr>
            <a:spLocks noGrp="1"/>
          </p:cNvSpPr>
          <p:nvPr>
            <p:ph sz="quarter" idx="3"/>
          </p:nvPr>
        </p:nvSpPr>
        <p:spPr>
          <a:xfrm>
            <a:off x="4648200" y="3938588"/>
            <a:ext cx="4038600" cy="2187575"/>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6" name="Date Placeholder 3">
            <a:extLst>
              <a:ext uri="{FF2B5EF4-FFF2-40B4-BE49-F238E27FC236}">
                <a16:creationId xmlns:a16="http://schemas.microsoft.com/office/drawing/2014/main" id="{ADF3E790-CA33-4009-95D7-8E998A66ED32}"/>
              </a:ext>
            </a:extLst>
          </p:cNvPr>
          <p:cNvSpPr>
            <a:spLocks noGrp="1"/>
          </p:cNvSpPr>
          <p:nvPr>
            <p:ph type="dt" sz="half" idx="10"/>
          </p:nvPr>
        </p:nvSpPr>
        <p:spPr/>
        <p:txBody>
          <a:bodyPr/>
          <a:lstStyle>
            <a:lvl1pPr>
              <a:defRPr/>
            </a:lvl1pPr>
          </a:lstStyle>
          <a:p>
            <a:pPr>
              <a:defRPr/>
            </a:pPr>
            <a:fld id="{490BCC70-A5B6-4508-A0C4-1F3EC7372F81}" type="datetimeFigureOut">
              <a:rPr lang="et-EE"/>
              <a:pPr>
                <a:defRPr/>
              </a:pPr>
              <a:t>19.10.2022</a:t>
            </a:fld>
            <a:endParaRPr lang="et-EE"/>
          </a:p>
        </p:txBody>
      </p:sp>
      <p:sp>
        <p:nvSpPr>
          <p:cNvPr id="7" name="Footer Placeholder 4">
            <a:extLst>
              <a:ext uri="{FF2B5EF4-FFF2-40B4-BE49-F238E27FC236}">
                <a16:creationId xmlns:a16="http://schemas.microsoft.com/office/drawing/2014/main" id="{AA937BB7-8324-478C-A0CB-339741ACC87B}"/>
              </a:ext>
            </a:extLst>
          </p:cNvPr>
          <p:cNvSpPr>
            <a:spLocks noGrp="1"/>
          </p:cNvSpPr>
          <p:nvPr>
            <p:ph type="ftr" sz="quarter" idx="11"/>
          </p:nvPr>
        </p:nvSpPr>
        <p:spPr/>
        <p:txBody>
          <a:bodyPr/>
          <a:lstStyle>
            <a:lvl1pPr>
              <a:defRPr/>
            </a:lvl1pPr>
          </a:lstStyle>
          <a:p>
            <a:pPr>
              <a:defRPr/>
            </a:pPr>
            <a:endParaRPr lang="et-EE"/>
          </a:p>
        </p:txBody>
      </p:sp>
      <p:sp>
        <p:nvSpPr>
          <p:cNvPr id="8" name="Slide Number Placeholder 5">
            <a:extLst>
              <a:ext uri="{FF2B5EF4-FFF2-40B4-BE49-F238E27FC236}">
                <a16:creationId xmlns:a16="http://schemas.microsoft.com/office/drawing/2014/main" id="{8D4ADEFE-251C-47FF-B557-23ECC9E0CF33}"/>
              </a:ext>
            </a:extLst>
          </p:cNvPr>
          <p:cNvSpPr>
            <a:spLocks noGrp="1"/>
          </p:cNvSpPr>
          <p:nvPr>
            <p:ph type="sldNum" sz="quarter" idx="12"/>
          </p:nvPr>
        </p:nvSpPr>
        <p:spPr/>
        <p:txBody>
          <a:bodyPr/>
          <a:lstStyle>
            <a:lvl1pPr>
              <a:defRPr/>
            </a:lvl1pPr>
          </a:lstStyle>
          <a:p>
            <a:pPr>
              <a:defRPr/>
            </a:pPr>
            <a:fld id="{14A02AFF-BAC7-4BC9-87B9-2B7776766986}" type="slidenum">
              <a:rPr lang="et-EE" altLang="et-EE"/>
              <a:pPr>
                <a:defRPr/>
              </a:pPr>
              <a:t>‹#›</a:t>
            </a:fld>
            <a:endParaRPr lang="et-EE" altLang="et-EE"/>
          </a:p>
        </p:txBody>
      </p:sp>
    </p:spTree>
    <p:extLst>
      <p:ext uri="{BB962C8B-B14F-4D97-AF65-F5344CB8AC3E}">
        <p14:creationId xmlns:p14="http://schemas.microsoft.com/office/powerpoint/2010/main" val="17848284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ClipArt" preserve="1">
  <p:cSld name="Pealkiri, tekst ja lõikepilt">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74638"/>
            <a:ext cx="8229600" cy="1143000"/>
          </a:xfrm>
        </p:spPr>
        <p:txBody>
          <a:bodyPr/>
          <a:lstStyle/>
          <a:p>
            <a:r>
              <a:rPr lang="et-EE"/>
              <a:t>Muutke tiitli laadi</a:t>
            </a:r>
          </a:p>
        </p:txBody>
      </p:sp>
      <p:sp>
        <p:nvSpPr>
          <p:cNvPr id="3" name="Teksti kohatäide 2"/>
          <p:cNvSpPr>
            <a:spLocks noGrp="1"/>
          </p:cNvSpPr>
          <p:nvPr>
            <p:ph type="body" sz="half" idx="1"/>
          </p:nvPr>
        </p:nvSpPr>
        <p:spPr>
          <a:xfrm>
            <a:off x="457200" y="1600200"/>
            <a:ext cx="4038600" cy="4525963"/>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Lõikepildi kohatäide 3"/>
          <p:cNvSpPr>
            <a:spLocks noGrp="1"/>
          </p:cNvSpPr>
          <p:nvPr>
            <p:ph type="clipArt" sz="half" idx="2"/>
          </p:nvPr>
        </p:nvSpPr>
        <p:spPr>
          <a:xfrm>
            <a:off x="4648200" y="1600200"/>
            <a:ext cx="4038600" cy="4525963"/>
          </a:xfrm>
        </p:spPr>
        <p:txBody>
          <a:bodyPr/>
          <a:lstStyle/>
          <a:p>
            <a:pPr lvl="0"/>
            <a:endParaRPr lang="et-EE" noProof="0"/>
          </a:p>
        </p:txBody>
      </p:sp>
      <p:sp>
        <p:nvSpPr>
          <p:cNvPr id="5" name="Date Placeholder 3">
            <a:extLst>
              <a:ext uri="{FF2B5EF4-FFF2-40B4-BE49-F238E27FC236}">
                <a16:creationId xmlns:a16="http://schemas.microsoft.com/office/drawing/2014/main" id="{5C4D30E3-2649-46EF-95D8-28724167EFAA}"/>
              </a:ext>
            </a:extLst>
          </p:cNvPr>
          <p:cNvSpPr>
            <a:spLocks noGrp="1"/>
          </p:cNvSpPr>
          <p:nvPr>
            <p:ph type="dt" sz="half" idx="10"/>
          </p:nvPr>
        </p:nvSpPr>
        <p:spPr/>
        <p:txBody>
          <a:bodyPr/>
          <a:lstStyle>
            <a:lvl1pPr>
              <a:defRPr/>
            </a:lvl1pPr>
          </a:lstStyle>
          <a:p>
            <a:pPr>
              <a:defRPr/>
            </a:pPr>
            <a:fld id="{362A3D29-3C62-4703-8511-71471AD83911}" type="datetimeFigureOut">
              <a:rPr lang="et-EE"/>
              <a:pPr>
                <a:defRPr/>
              </a:pPr>
              <a:t>19.10.2022</a:t>
            </a:fld>
            <a:endParaRPr lang="et-EE"/>
          </a:p>
        </p:txBody>
      </p:sp>
      <p:sp>
        <p:nvSpPr>
          <p:cNvPr id="6" name="Footer Placeholder 4">
            <a:extLst>
              <a:ext uri="{FF2B5EF4-FFF2-40B4-BE49-F238E27FC236}">
                <a16:creationId xmlns:a16="http://schemas.microsoft.com/office/drawing/2014/main" id="{1362BCA0-F68B-4868-AC0B-0F24700E5C5E}"/>
              </a:ext>
            </a:extLst>
          </p:cNvPr>
          <p:cNvSpPr>
            <a:spLocks noGrp="1"/>
          </p:cNvSpPr>
          <p:nvPr>
            <p:ph type="ftr" sz="quarter" idx="11"/>
          </p:nvPr>
        </p:nvSpPr>
        <p:spPr/>
        <p:txBody>
          <a:bodyPr/>
          <a:lstStyle>
            <a:lvl1pPr>
              <a:defRPr/>
            </a:lvl1pPr>
          </a:lstStyle>
          <a:p>
            <a:pPr>
              <a:defRPr/>
            </a:pPr>
            <a:endParaRPr lang="et-EE"/>
          </a:p>
        </p:txBody>
      </p:sp>
      <p:sp>
        <p:nvSpPr>
          <p:cNvPr id="7" name="Slide Number Placeholder 5">
            <a:extLst>
              <a:ext uri="{FF2B5EF4-FFF2-40B4-BE49-F238E27FC236}">
                <a16:creationId xmlns:a16="http://schemas.microsoft.com/office/drawing/2014/main" id="{614DFCC7-A796-4677-B30D-FE586D88D824}"/>
              </a:ext>
            </a:extLst>
          </p:cNvPr>
          <p:cNvSpPr>
            <a:spLocks noGrp="1"/>
          </p:cNvSpPr>
          <p:nvPr>
            <p:ph type="sldNum" sz="quarter" idx="12"/>
          </p:nvPr>
        </p:nvSpPr>
        <p:spPr/>
        <p:txBody>
          <a:bodyPr/>
          <a:lstStyle>
            <a:lvl1pPr>
              <a:defRPr/>
            </a:lvl1pPr>
          </a:lstStyle>
          <a:p>
            <a:pPr>
              <a:defRPr/>
            </a:pPr>
            <a:fld id="{0667AE1E-E08F-4F5E-BBA0-D860FF7FF566}" type="slidenum">
              <a:rPr lang="et-EE" altLang="et-EE"/>
              <a:pPr>
                <a:defRPr/>
              </a:pPr>
              <a:t>‹#›</a:t>
            </a:fld>
            <a:endParaRPr lang="et-EE" altLang="et-EE"/>
          </a:p>
        </p:txBody>
      </p:sp>
    </p:spTree>
    <p:extLst>
      <p:ext uri="{BB962C8B-B14F-4D97-AF65-F5344CB8AC3E}">
        <p14:creationId xmlns:p14="http://schemas.microsoft.com/office/powerpoint/2010/main" val="4154195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483BA6D6-9081-4717-9C0C-884C48F76E3E}"/>
              </a:ext>
            </a:extLst>
          </p:cNvPr>
          <p:cNvSpPr>
            <a:spLocks noGrp="1"/>
          </p:cNvSpPr>
          <p:nvPr>
            <p:ph type="dt" sz="half" idx="10"/>
          </p:nvPr>
        </p:nvSpPr>
        <p:spPr/>
        <p:txBody>
          <a:bodyPr/>
          <a:lstStyle>
            <a:lvl1pPr>
              <a:defRPr/>
            </a:lvl1pPr>
          </a:lstStyle>
          <a:p>
            <a:pPr>
              <a:defRPr/>
            </a:pPr>
            <a:fld id="{0D0D3168-40DB-4A5C-9F2F-1A75787F16C8}" type="datetimeFigureOut">
              <a:rPr lang="et-EE"/>
              <a:pPr>
                <a:defRPr/>
              </a:pPr>
              <a:t>19.10.2022</a:t>
            </a:fld>
            <a:endParaRPr lang="et-EE"/>
          </a:p>
        </p:txBody>
      </p:sp>
      <p:sp>
        <p:nvSpPr>
          <p:cNvPr id="5" name="Footer Placeholder 4">
            <a:extLst>
              <a:ext uri="{FF2B5EF4-FFF2-40B4-BE49-F238E27FC236}">
                <a16:creationId xmlns:a16="http://schemas.microsoft.com/office/drawing/2014/main" id="{A8DD51A2-9517-450F-8793-40B9466CE82F}"/>
              </a:ext>
            </a:extLst>
          </p:cNvPr>
          <p:cNvSpPr>
            <a:spLocks noGrp="1"/>
          </p:cNvSpPr>
          <p:nvPr>
            <p:ph type="ftr" sz="quarter" idx="11"/>
          </p:nvPr>
        </p:nvSpPr>
        <p:spPr/>
        <p:txBody>
          <a:bodyPr/>
          <a:lstStyle>
            <a:lvl1pPr>
              <a:defRPr/>
            </a:lvl1pPr>
          </a:lstStyle>
          <a:p>
            <a:pPr>
              <a:defRPr/>
            </a:pPr>
            <a:endParaRPr lang="et-EE"/>
          </a:p>
        </p:txBody>
      </p:sp>
      <p:sp>
        <p:nvSpPr>
          <p:cNvPr id="6" name="Slide Number Placeholder 5">
            <a:extLst>
              <a:ext uri="{FF2B5EF4-FFF2-40B4-BE49-F238E27FC236}">
                <a16:creationId xmlns:a16="http://schemas.microsoft.com/office/drawing/2014/main" id="{C674A58A-2D53-4637-B1DB-87321BAF8E05}"/>
              </a:ext>
            </a:extLst>
          </p:cNvPr>
          <p:cNvSpPr>
            <a:spLocks noGrp="1"/>
          </p:cNvSpPr>
          <p:nvPr>
            <p:ph type="sldNum" sz="quarter" idx="12"/>
          </p:nvPr>
        </p:nvSpPr>
        <p:spPr/>
        <p:txBody>
          <a:bodyPr/>
          <a:lstStyle>
            <a:lvl1pPr>
              <a:defRPr/>
            </a:lvl1pPr>
          </a:lstStyle>
          <a:p>
            <a:pPr>
              <a:defRPr/>
            </a:pPr>
            <a:fld id="{B67189AB-D823-4CD2-8D6F-7B7549FF73A7}" type="slidenum">
              <a:rPr lang="et-EE" altLang="et-EE"/>
              <a:pPr>
                <a:defRPr/>
              </a:pPr>
              <a:t>‹#›</a:t>
            </a:fld>
            <a:endParaRPr lang="et-EE" altLang="et-EE"/>
          </a:p>
        </p:txBody>
      </p:sp>
    </p:spTree>
    <p:extLst>
      <p:ext uri="{BB962C8B-B14F-4D97-AF65-F5344CB8AC3E}">
        <p14:creationId xmlns:p14="http://schemas.microsoft.com/office/powerpoint/2010/main" val="1691483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t-E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B56BA9B-0EC7-46F4-AD00-AFD242830CBA}"/>
              </a:ext>
            </a:extLst>
          </p:cNvPr>
          <p:cNvSpPr>
            <a:spLocks noGrp="1"/>
          </p:cNvSpPr>
          <p:nvPr>
            <p:ph type="dt" sz="half" idx="10"/>
          </p:nvPr>
        </p:nvSpPr>
        <p:spPr/>
        <p:txBody>
          <a:bodyPr/>
          <a:lstStyle>
            <a:lvl1pPr>
              <a:defRPr/>
            </a:lvl1pPr>
          </a:lstStyle>
          <a:p>
            <a:pPr>
              <a:defRPr/>
            </a:pPr>
            <a:fld id="{FFDD9C19-3A78-4AEA-A6C6-AFF9AB60CAE4}" type="datetimeFigureOut">
              <a:rPr lang="et-EE"/>
              <a:pPr>
                <a:defRPr/>
              </a:pPr>
              <a:t>19.10.2022</a:t>
            </a:fld>
            <a:endParaRPr lang="et-EE"/>
          </a:p>
        </p:txBody>
      </p:sp>
      <p:sp>
        <p:nvSpPr>
          <p:cNvPr id="5" name="Footer Placeholder 4">
            <a:extLst>
              <a:ext uri="{FF2B5EF4-FFF2-40B4-BE49-F238E27FC236}">
                <a16:creationId xmlns:a16="http://schemas.microsoft.com/office/drawing/2014/main" id="{F4E754AD-8303-4712-9B4F-013A0E33F8E6}"/>
              </a:ext>
            </a:extLst>
          </p:cNvPr>
          <p:cNvSpPr>
            <a:spLocks noGrp="1"/>
          </p:cNvSpPr>
          <p:nvPr>
            <p:ph type="ftr" sz="quarter" idx="11"/>
          </p:nvPr>
        </p:nvSpPr>
        <p:spPr/>
        <p:txBody>
          <a:bodyPr/>
          <a:lstStyle>
            <a:lvl1pPr>
              <a:defRPr/>
            </a:lvl1pPr>
          </a:lstStyle>
          <a:p>
            <a:pPr>
              <a:defRPr/>
            </a:pPr>
            <a:endParaRPr lang="et-EE"/>
          </a:p>
        </p:txBody>
      </p:sp>
      <p:sp>
        <p:nvSpPr>
          <p:cNvPr id="6" name="Slide Number Placeholder 5">
            <a:extLst>
              <a:ext uri="{FF2B5EF4-FFF2-40B4-BE49-F238E27FC236}">
                <a16:creationId xmlns:a16="http://schemas.microsoft.com/office/drawing/2014/main" id="{8D408B66-2B98-41AC-A3A4-562A0ABC3AFC}"/>
              </a:ext>
            </a:extLst>
          </p:cNvPr>
          <p:cNvSpPr>
            <a:spLocks noGrp="1"/>
          </p:cNvSpPr>
          <p:nvPr>
            <p:ph type="sldNum" sz="quarter" idx="12"/>
          </p:nvPr>
        </p:nvSpPr>
        <p:spPr/>
        <p:txBody>
          <a:bodyPr/>
          <a:lstStyle>
            <a:lvl1pPr>
              <a:defRPr/>
            </a:lvl1pPr>
          </a:lstStyle>
          <a:p>
            <a:pPr>
              <a:defRPr/>
            </a:pPr>
            <a:fld id="{136898DE-C3E3-407A-A4E4-075B50755237}" type="slidenum">
              <a:rPr lang="et-EE" altLang="et-EE"/>
              <a:pPr>
                <a:defRPr/>
              </a:pPr>
              <a:t>‹#›</a:t>
            </a:fld>
            <a:endParaRPr lang="et-EE" altLang="et-EE"/>
          </a:p>
        </p:txBody>
      </p:sp>
    </p:spTree>
    <p:extLst>
      <p:ext uri="{BB962C8B-B14F-4D97-AF65-F5344CB8AC3E}">
        <p14:creationId xmlns:p14="http://schemas.microsoft.com/office/powerpoint/2010/main" val="1477989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Date Placeholder 3">
            <a:extLst>
              <a:ext uri="{FF2B5EF4-FFF2-40B4-BE49-F238E27FC236}">
                <a16:creationId xmlns:a16="http://schemas.microsoft.com/office/drawing/2014/main" id="{B0E9546D-F41F-40E3-9A64-4A2629504072}"/>
              </a:ext>
            </a:extLst>
          </p:cNvPr>
          <p:cNvSpPr>
            <a:spLocks noGrp="1"/>
          </p:cNvSpPr>
          <p:nvPr>
            <p:ph type="dt" sz="half" idx="10"/>
          </p:nvPr>
        </p:nvSpPr>
        <p:spPr/>
        <p:txBody>
          <a:bodyPr/>
          <a:lstStyle>
            <a:lvl1pPr>
              <a:defRPr/>
            </a:lvl1pPr>
          </a:lstStyle>
          <a:p>
            <a:pPr>
              <a:defRPr/>
            </a:pPr>
            <a:fld id="{B27C68F6-75C2-41E6-9552-C15D2E615A6A}" type="datetimeFigureOut">
              <a:rPr lang="et-EE"/>
              <a:pPr>
                <a:defRPr/>
              </a:pPr>
              <a:t>19.10.2022</a:t>
            </a:fld>
            <a:endParaRPr lang="et-EE"/>
          </a:p>
        </p:txBody>
      </p:sp>
      <p:sp>
        <p:nvSpPr>
          <p:cNvPr id="6" name="Footer Placeholder 4">
            <a:extLst>
              <a:ext uri="{FF2B5EF4-FFF2-40B4-BE49-F238E27FC236}">
                <a16:creationId xmlns:a16="http://schemas.microsoft.com/office/drawing/2014/main" id="{C9AE9773-F31C-4E78-BC75-9370858263AF}"/>
              </a:ext>
            </a:extLst>
          </p:cNvPr>
          <p:cNvSpPr>
            <a:spLocks noGrp="1"/>
          </p:cNvSpPr>
          <p:nvPr>
            <p:ph type="ftr" sz="quarter" idx="11"/>
          </p:nvPr>
        </p:nvSpPr>
        <p:spPr/>
        <p:txBody>
          <a:bodyPr/>
          <a:lstStyle>
            <a:lvl1pPr>
              <a:defRPr/>
            </a:lvl1pPr>
          </a:lstStyle>
          <a:p>
            <a:pPr>
              <a:defRPr/>
            </a:pPr>
            <a:endParaRPr lang="et-EE"/>
          </a:p>
        </p:txBody>
      </p:sp>
      <p:sp>
        <p:nvSpPr>
          <p:cNvPr id="7" name="Slide Number Placeholder 5">
            <a:extLst>
              <a:ext uri="{FF2B5EF4-FFF2-40B4-BE49-F238E27FC236}">
                <a16:creationId xmlns:a16="http://schemas.microsoft.com/office/drawing/2014/main" id="{4A5C0FBE-7CC1-46B5-B5FF-8A2A8E847BCF}"/>
              </a:ext>
            </a:extLst>
          </p:cNvPr>
          <p:cNvSpPr>
            <a:spLocks noGrp="1"/>
          </p:cNvSpPr>
          <p:nvPr>
            <p:ph type="sldNum" sz="quarter" idx="12"/>
          </p:nvPr>
        </p:nvSpPr>
        <p:spPr/>
        <p:txBody>
          <a:bodyPr/>
          <a:lstStyle>
            <a:lvl1pPr>
              <a:defRPr/>
            </a:lvl1pPr>
          </a:lstStyle>
          <a:p>
            <a:pPr>
              <a:defRPr/>
            </a:pPr>
            <a:fld id="{1ED56023-BADE-420B-A47E-0918A48051F0}" type="slidenum">
              <a:rPr lang="et-EE" altLang="et-EE"/>
              <a:pPr>
                <a:defRPr/>
              </a:pPr>
              <a:t>‹#›</a:t>
            </a:fld>
            <a:endParaRPr lang="et-EE" altLang="et-EE"/>
          </a:p>
        </p:txBody>
      </p:sp>
    </p:spTree>
    <p:extLst>
      <p:ext uri="{BB962C8B-B14F-4D97-AF65-F5344CB8AC3E}">
        <p14:creationId xmlns:p14="http://schemas.microsoft.com/office/powerpoint/2010/main" val="4271027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t-E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7" name="Date Placeholder 3">
            <a:extLst>
              <a:ext uri="{FF2B5EF4-FFF2-40B4-BE49-F238E27FC236}">
                <a16:creationId xmlns:a16="http://schemas.microsoft.com/office/drawing/2014/main" id="{10D2C369-6EE5-4447-A5F0-32D3BA580795}"/>
              </a:ext>
            </a:extLst>
          </p:cNvPr>
          <p:cNvSpPr>
            <a:spLocks noGrp="1"/>
          </p:cNvSpPr>
          <p:nvPr>
            <p:ph type="dt" sz="half" idx="10"/>
          </p:nvPr>
        </p:nvSpPr>
        <p:spPr/>
        <p:txBody>
          <a:bodyPr/>
          <a:lstStyle>
            <a:lvl1pPr>
              <a:defRPr/>
            </a:lvl1pPr>
          </a:lstStyle>
          <a:p>
            <a:pPr>
              <a:defRPr/>
            </a:pPr>
            <a:fld id="{1F63679D-DF52-4C57-9054-E37FC786577F}" type="datetimeFigureOut">
              <a:rPr lang="et-EE"/>
              <a:pPr>
                <a:defRPr/>
              </a:pPr>
              <a:t>19.10.2022</a:t>
            </a:fld>
            <a:endParaRPr lang="et-EE"/>
          </a:p>
        </p:txBody>
      </p:sp>
      <p:sp>
        <p:nvSpPr>
          <p:cNvPr id="8" name="Footer Placeholder 4">
            <a:extLst>
              <a:ext uri="{FF2B5EF4-FFF2-40B4-BE49-F238E27FC236}">
                <a16:creationId xmlns:a16="http://schemas.microsoft.com/office/drawing/2014/main" id="{F015B8C8-E50E-465B-AB74-BF355E86FF7B}"/>
              </a:ext>
            </a:extLst>
          </p:cNvPr>
          <p:cNvSpPr>
            <a:spLocks noGrp="1"/>
          </p:cNvSpPr>
          <p:nvPr>
            <p:ph type="ftr" sz="quarter" idx="11"/>
          </p:nvPr>
        </p:nvSpPr>
        <p:spPr/>
        <p:txBody>
          <a:bodyPr/>
          <a:lstStyle>
            <a:lvl1pPr>
              <a:defRPr/>
            </a:lvl1pPr>
          </a:lstStyle>
          <a:p>
            <a:pPr>
              <a:defRPr/>
            </a:pPr>
            <a:endParaRPr lang="et-EE"/>
          </a:p>
        </p:txBody>
      </p:sp>
      <p:sp>
        <p:nvSpPr>
          <p:cNvPr id="9" name="Slide Number Placeholder 5">
            <a:extLst>
              <a:ext uri="{FF2B5EF4-FFF2-40B4-BE49-F238E27FC236}">
                <a16:creationId xmlns:a16="http://schemas.microsoft.com/office/drawing/2014/main" id="{E7FD4F59-B66B-4F1A-8EAF-59EEDC53C639}"/>
              </a:ext>
            </a:extLst>
          </p:cNvPr>
          <p:cNvSpPr>
            <a:spLocks noGrp="1"/>
          </p:cNvSpPr>
          <p:nvPr>
            <p:ph type="sldNum" sz="quarter" idx="12"/>
          </p:nvPr>
        </p:nvSpPr>
        <p:spPr/>
        <p:txBody>
          <a:bodyPr/>
          <a:lstStyle>
            <a:lvl1pPr>
              <a:defRPr/>
            </a:lvl1pPr>
          </a:lstStyle>
          <a:p>
            <a:pPr>
              <a:defRPr/>
            </a:pPr>
            <a:fld id="{A1021AB1-AE3D-4385-B5ED-1C1F7751DD23}" type="slidenum">
              <a:rPr lang="et-EE" altLang="et-EE"/>
              <a:pPr>
                <a:defRPr/>
              </a:pPr>
              <a:t>‹#›</a:t>
            </a:fld>
            <a:endParaRPr lang="et-EE" altLang="et-EE"/>
          </a:p>
        </p:txBody>
      </p:sp>
    </p:spTree>
    <p:extLst>
      <p:ext uri="{BB962C8B-B14F-4D97-AF65-F5344CB8AC3E}">
        <p14:creationId xmlns:p14="http://schemas.microsoft.com/office/powerpoint/2010/main" val="896298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Date Placeholder 3">
            <a:extLst>
              <a:ext uri="{FF2B5EF4-FFF2-40B4-BE49-F238E27FC236}">
                <a16:creationId xmlns:a16="http://schemas.microsoft.com/office/drawing/2014/main" id="{85AB4F87-A180-49F5-81D8-91605A13020D}"/>
              </a:ext>
            </a:extLst>
          </p:cNvPr>
          <p:cNvSpPr>
            <a:spLocks noGrp="1"/>
          </p:cNvSpPr>
          <p:nvPr>
            <p:ph type="dt" sz="half" idx="10"/>
          </p:nvPr>
        </p:nvSpPr>
        <p:spPr/>
        <p:txBody>
          <a:bodyPr/>
          <a:lstStyle>
            <a:lvl1pPr>
              <a:defRPr/>
            </a:lvl1pPr>
          </a:lstStyle>
          <a:p>
            <a:pPr>
              <a:defRPr/>
            </a:pPr>
            <a:fld id="{A4E861F8-2B77-43EF-A9D9-1B6A964FD930}" type="datetimeFigureOut">
              <a:rPr lang="et-EE"/>
              <a:pPr>
                <a:defRPr/>
              </a:pPr>
              <a:t>19.10.2022</a:t>
            </a:fld>
            <a:endParaRPr lang="et-EE"/>
          </a:p>
        </p:txBody>
      </p:sp>
      <p:sp>
        <p:nvSpPr>
          <p:cNvPr id="4" name="Footer Placeholder 4">
            <a:extLst>
              <a:ext uri="{FF2B5EF4-FFF2-40B4-BE49-F238E27FC236}">
                <a16:creationId xmlns:a16="http://schemas.microsoft.com/office/drawing/2014/main" id="{DD133488-FD9D-4BC0-90E1-6E779E086313}"/>
              </a:ext>
            </a:extLst>
          </p:cNvPr>
          <p:cNvSpPr>
            <a:spLocks noGrp="1"/>
          </p:cNvSpPr>
          <p:nvPr>
            <p:ph type="ftr" sz="quarter" idx="11"/>
          </p:nvPr>
        </p:nvSpPr>
        <p:spPr/>
        <p:txBody>
          <a:bodyPr/>
          <a:lstStyle>
            <a:lvl1pPr>
              <a:defRPr/>
            </a:lvl1pPr>
          </a:lstStyle>
          <a:p>
            <a:pPr>
              <a:defRPr/>
            </a:pPr>
            <a:endParaRPr lang="et-EE"/>
          </a:p>
        </p:txBody>
      </p:sp>
      <p:sp>
        <p:nvSpPr>
          <p:cNvPr id="5" name="Slide Number Placeholder 5">
            <a:extLst>
              <a:ext uri="{FF2B5EF4-FFF2-40B4-BE49-F238E27FC236}">
                <a16:creationId xmlns:a16="http://schemas.microsoft.com/office/drawing/2014/main" id="{AF9EE4EB-7346-4B92-B382-638F7687CE2D}"/>
              </a:ext>
            </a:extLst>
          </p:cNvPr>
          <p:cNvSpPr>
            <a:spLocks noGrp="1"/>
          </p:cNvSpPr>
          <p:nvPr>
            <p:ph type="sldNum" sz="quarter" idx="12"/>
          </p:nvPr>
        </p:nvSpPr>
        <p:spPr/>
        <p:txBody>
          <a:bodyPr/>
          <a:lstStyle>
            <a:lvl1pPr>
              <a:defRPr/>
            </a:lvl1pPr>
          </a:lstStyle>
          <a:p>
            <a:pPr>
              <a:defRPr/>
            </a:pPr>
            <a:fld id="{1AE3264E-E5E7-4DC5-82B6-3B0AD5FF9C18}" type="slidenum">
              <a:rPr lang="et-EE" altLang="et-EE"/>
              <a:pPr>
                <a:defRPr/>
              </a:pPr>
              <a:t>‹#›</a:t>
            </a:fld>
            <a:endParaRPr lang="et-EE" altLang="et-EE"/>
          </a:p>
        </p:txBody>
      </p:sp>
    </p:spTree>
    <p:extLst>
      <p:ext uri="{BB962C8B-B14F-4D97-AF65-F5344CB8AC3E}">
        <p14:creationId xmlns:p14="http://schemas.microsoft.com/office/powerpoint/2010/main" val="2416001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FD3397F-5B50-4BDD-81A0-5D4ECF3E04D9}"/>
              </a:ext>
            </a:extLst>
          </p:cNvPr>
          <p:cNvSpPr>
            <a:spLocks noGrp="1"/>
          </p:cNvSpPr>
          <p:nvPr>
            <p:ph type="dt" sz="half" idx="10"/>
          </p:nvPr>
        </p:nvSpPr>
        <p:spPr/>
        <p:txBody>
          <a:bodyPr/>
          <a:lstStyle>
            <a:lvl1pPr>
              <a:defRPr/>
            </a:lvl1pPr>
          </a:lstStyle>
          <a:p>
            <a:pPr>
              <a:defRPr/>
            </a:pPr>
            <a:fld id="{29CD8493-A3C5-45E7-9BEF-0F5F03158D59}" type="datetimeFigureOut">
              <a:rPr lang="et-EE"/>
              <a:pPr>
                <a:defRPr/>
              </a:pPr>
              <a:t>19.10.2022</a:t>
            </a:fld>
            <a:endParaRPr lang="et-EE"/>
          </a:p>
        </p:txBody>
      </p:sp>
      <p:sp>
        <p:nvSpPr>
          <p:cNvPr id="3" name="Footer Placeholder 4">
            <a:extLst>
              <a:ext uri="{FF2B5EF4-FFF2-40B4-BE49-F238E27FC236}">
                <a16:creationId xmlns:a16="http://schemas.microsoft.com/office/drawing/2014/main" id="{22F28162-F61C-4231-A1EC-E00266125B13}"/>
              </a:ext>
            </a:extLst>
          </p:cNvPr>
          <p:cNvSpPr>
            <a:spLocks noGrp="1"/>
          </p:cNvSpPr>
          <p:nvPr>
            <p:ph type="ftr" sz="quarter" idx="11"/>
          </p:nvPr>
        </p:nvSpPr>
        <p:spPr/>
        <p:txBody>
          <a:bodyPr/>
          <a:lstStyle>
            <a:lvl1pPr>
              <a:defRPr/>
            </a:lvl1pPr>
          </a:lstStyle>
          <a:p>
            <a:pPr>
              <a:defRPr/>
            </a:pPr>
            <a:endParaRPr lang="et-EE"/>
          </a:p>
        </p:txBody>
      </p:sp>
      <p:sp>
        <p:nvSpPr>
          <p:cNvPr id="4" name="Slide Number Placeholder 5">
            <a:extLst>
              <a:ext uri="{FF2B5EF4-FFF2-40B4-BE49-F238E27FC236}">
                <a16:creationId xmlns:a16="http://schemas.microsoft.com/office/drawing/2014/main" id="{C66D643C-0D10-4AC2-896D-ECA358E23F33}"/>
              </a:ext>
            </a:extLst>
          </p:cNvPr>
          <p:cNvSpPr>
            <a:spLocks noGrp="1"/>
          </p:cNvSpPr>
          <p:nvPr>
            <p:ph type="sldNum" sz="quarter" idx="12"/>
          </p:nvPr>
        </p:nvSpPr>
        <p:spPr/>
        <p:txBody>
          <a:bodyPr/>
          <a:lstStyle>
            <a:lvl1pPr>
              <a:defRPr/>
            </a:lvl1pPr>
          </a:lstStyle>
          <a:p>
            <a:pPr>
              <a:defRPr/>
            </a:pPr>
            <a:fld id="{2D9394FB-2953-423E-982D-589DAECF62D6}" type="slidenum">
              <a:rPr lang="et-EE" altLang="et-EE"/>
              <a:pPr>
                <a:defRPr/>
              </a:pPr>
              <a:t>‹#›</a:t>
            </a:fld>
            <a:endParaRPr lang="et-EE" altLang="et-EE"/>
          </a:p>
        </p:txBody>
      </p:sp>
    </p:spTree>
    <p:extLst>
      <p:ext uri="{BB962C8B-B14F-4D97-AF65-F5344CB8AC3E}">
        <p14:creationId xmlns:p14="http://schemas.microsoft.com/office/powerpoint/2010/main" val="1721829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t-E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45D8127-2E25-4E3A-AF7A-B735666BB3FA}"/>
              </a:ext>
            </a:extLst>
          </p:cNvPr>
          <p:cNvSpPr>
            <a:spLocks noGrp="1"/>
          </p:cNvSpPr>
          <p:nvPr>
            <p:ph type="dt" sz="half" idx="10"/>
          </p:nvPr>
        </p:nvSpPr>
        <p:spPr/>
        <p:txBody>
          <a:bodyPr/>
          <a:lstStyle>
            <a:lvl1pPr>
              <a:defRPr/>
            </a:lvl1pPr>
          </a:lstStyle>
          <a:p>
            <a:pPr>
              <a:defRPr/>
            </a:pPr>
            <a:fld id="{1BF85AAD-EDA9-4563-89FF-BAC34D5DD1B5}" type="datetimeFigureOut">
              <a:rPr lang="et-EE"/>
              <a:pPr>
                <a:defRPr/>
              </a:pPr>
              <a:t>19.10.2022</a:t>
            </a:fld>
            <a:endParaRPr lang="et-EE"/>
          </a:p>
        </p:txBody>
      </p:sp>
      <p:sp>
        <p:nvSpPr>
          <p:cNvPr id="6" name="Footer Placeholder 4">
            <a:extLst>
              <a:ext uri="{FF2B5EF4-FFF2-40B4-BE49-F238E27FC236}">
                <a16:creationId xmlns:a16="http://schemas.microsoft.com/office/drawing/2014/main" id="{016C065F-D4B9-4711-A69E-DD66EB4075A6}"/>
              </a:ext>
            </a:extLst>
          </p:cNvPr>
          <p:cNvSpPr>
            <a:spLocks noGrp="1"/>
          </p:cNvSpPr>
          <p:nvPr>
            <p:ph type="ftr" sz="quarter" idx="11"/>
          </p:nvPr>
        </p:nvSpPr>
        <p:spPr/>
        <p:txBody>
          <a:bodyPr/>
          <a:lstStyle>
            <a:lvl1pPr>
              <a:defRPr/>
            </a:lvl1pPr>
          </a:lstStyle>
          <a:p>
            <a:pPr>
              <a:defRPr/>
            </a:pPr>
            <a:endParaRPr lang="et-EE"/>
          </a:p>
        </p:txBody>
      </p:sp>
      <p:sp>
        <p:nvSpPr>
          <p:cNvPr id="7" name="Slide Number Placeholder 5">
            <a:extLst>
              <a:ext uri="{FF2B5EF4-FFF2-40B4-BE49-F238E27FC236}">
                <a16:creationId xmlns:a16="http://schemas.microsoft.com/office/drawing/2014/main" id="{BE35844E-941F-4563-AEA7-C6944EF726D4}"/>
              </a:ext>
            </a:extLst>
          </p:cNvPr>
          <p:cNvSpPr>
            <a:spLocks noGrp="1"/>
          </p:cNvSpPr>
          <p:nvPr>
            <p:ph type="sldNum" sz="quarter" idx="12"/>
          </p:nvPr>
        </p:nvSpPr>
        <p:spPr/>
        <p:txBody>
          <a:bodyPr/>
          <a:lstStyle>
            <a:lvl1pPr>
              <a:defRPr/>
            </a:lvl1pPr>
          </a:lstStyle>
          <a:p>
            <a:pPr>
              <a:defRPr/>
            </a:pPr>
            <a:fld id="{CB7FCBD6-B09C-4A25-BF03-F2C0F5FC75E9}" type="slidenum">
              <a:rPr lang="et-EE" altLang="et-EE"/>
              <a:pPr>
                <a:defRPr/>
              </a:pPr>
              <a:t>‹#›</a:t>
            </a:fld>
            <a:endParaRPr lang="et-EE" altLang="et-EE"/>
          </a:p>
        </p:txBody>
      </p:sp>
    </p:spTree>
    <p:extLst>
      <p:ext uri="{BB962C8B-B14F-4D97-AF65-F5344CB8AC3E}">
        <p14:creationId xmlns:p14="http://schemas.microsoft.com/office/powerpoint/2010/main" val="1211994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t-EE"/>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t-EE"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7572BB-0834-4BF5-9FBB-56B7916410FD}"/>
              </a:ext>
            </a:extLst>
          </p:cNvPr>
          <p:cNvSpPr>
            <a:spLocks noGrp="1"/>
          </p:cNvSpPr>
          <p:nvPr>
            <p:ph type="dt" sz="half" idx="10"/>
          </p:nvPr>
        </p:nvSpPr>
        <p:spPr/>
        <p:txBody>
          <a:bodyPr/>
          <a:lstStyle>
            <a:lvl1pPr>
              <a:defRPr/>
            </a:lvl1pPr>
          </a:lstStyle>
          <a:p>
            <a:pPr>
              <a:defRPr/>
            </a:pPr>
            <a:fld id="{13E53C1D-7AD1-4900-93A7-8A1C80F23FA7}" type="datetimeFigureOut">
              <a:rPr lang="et-EE"/>
              <a:pPr>
                <a:defRPr/>
              </a:pPr>
              <a:t>19.10.2022</a:t>
            </a:fld>
            <a:endParaRPr lang="et-EE"/>
          </a:p>
        </p:txBody>
      </p:sp>
      <p:sp>
        <p:nvSpPr>
          <p:cNvPr id="6" name="Footer Placeholder 4">
            <a:extLst>
              <a:ext uri="{FF2B5EF4-FFF2-40B4-BE49-F238E27FC236}">
                <a16:creationId xmlns:a16="http://schemas.microsoft.com/office/drawing/2014/main" id="{7F969613-9B5E-438D-B922-E9D3C4141CB4}"/>
              </a:ext>
            </a:extLst>
          </p:cNvPr>
          <p:cNvSpPr>
            <a:spLocks noGrp="1"/>
          </p:cNvSpPr>
          <p:nvPr>
            <p:ph type="ftr" sz="quarter" idx="11"/>
          </p:nvPr>
        </p:nvSpPr>
        <p:spPr/>
        <p:txBody>
          <a:bodyPr/>
          <a:lstStyle>
            <a:lvl1pPr>
              <a:defRPr/>
            </a:lvl1pPr>
          </a:lstStyle>
          <a:p>
            <a:pPr>
              <a:defRPr/>
            </a:pPr>
            <a:endParaRPr lang="et-EE"/>
          </a:p>
        </p:txBody>
      </p:sp>
      <p:sp>
        <p:nvSpPr>
          <p:cNvPr id="7" name="Slide Number Placeholder 5">
            <a:extLst>
              <a:ext uri="{FF2B5EF4-FFF2-40B4-BE49-F238E27FC236}">
                <a16:creationId xmlns:a16="http://schemas.microsoft.com/office/drawing/2014/main" id="{39E3566B-CBB8-4567-9AAB-064F37AEDED1}"/>
              </a:ext>
            </a:extLst>
          </p:cNvPr>
          <p:cNvSpPr>
            <a:spLocks noGrp="1"/>
          </p:cNvSpPr>
          <p:nvPr>
            <p:ph type="sldNum" sz="quarter" idx="12"/>
          </p:nvPr>
        </p:nvSpPr>
        <p:spPr/>
        <p:txBody>
          <a:bodyPr/>
          <a:lstStyle>
            <a:lvl1pPr>
              <a:defRPr/>
            </a:lvl1pPr>
          </a:lstStyle>
          <a:p>
            <a:pPr>
              <a:defRPr/>
            </a:pPr>
            <a:fld id="{0A73A938-7685-48C2-97C5-DFA31B793FE0}" type="slidenum">
              <a:rPr lang="et-EE" altLang="et-EE"/>
              <a:pPr>
                <a:defRPr/>
              </a:pPr>
              <a:t>‹#›</a:t>
            </a:fld>
            <a:endParaRPr lang="et-EE" altLang="et-EE"/>
          </a:p>
        </p:txBody>
      </p:sp>
    </p:spTree>
    <p:extLst>
      <p:ext uri="{BB962C8B-B14F-4D97-AF65-F5344CB8AC3E}">
        <p14:creationId xmlns:p14="http://schemas.microsoft.com/office/powerpoint/2010/main" val="2266588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7"/>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57EB3F2-5DDA-4AC9-83EA-F33C2C44B47E}"/>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t-EE"/>
              <a:t>Click to edit Master title style</a:t>
            </a:r>
            <a:endParaRPr lang="et-EE" altLang="et-EE"/>
          </a:p>
        </p:txBody>
      </p:sp>
      <p:sp>
        <p:nvSpPr>
          <p:cNvPr id="1027" name="Text Placeholder 2">
            <a:extLst>
              <a:ext uri="{FF2B5EF4-FFF2-40B4-BE49-F238E27FC236}">
                <a16:creationId xmlns:a16="http://schemas.microsoft.com/office/drawing/2014/main" id="{34AFC115-B4B0-49D6-B89B-FB5F73BDB1AA}"/>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t-EE"/>
              <a:t>Click to edit Master text styles</a:t>
            </a:r>
          </a:p>
          <a:p>
            <a:pPr lvl="1"/>
            <a:r>
              <a:rPr lang="en-US" altLang="et-EE"/>
              <a:t>Second level</a:t>
            </a:r>
          </a:p>
          <a:p>
            <a:pPr lvl="2"/>
            <a:r>
              <a:rPr lang="en-US" altLang="et-EE"/>
              <a:t>Third level</a:t>
            </a:r>
          </a:p>
          <a:p>
            <a:pPr lvl="3"/>
            <a:r>
              <a:rPr lang="en-US" altLang="et-EE"/>
              <a:t>Fourth level</a:t>
            </a:r>
          </a:p>
          <a:p>
            <a:pPr lvl="4"/>
            <a:r>
              <a:rPr lang="en-US" altLang="et-EE"/>
              <a:t>Fifth level</a:t>
            </a:r>
            <a:endParaRPr lang="et-EE" altLang="et-EE"/>
          </a:p>
        </p:txBody>
      </p:sp>
      <p:sp>
        <p:nvSpPr>
          <p:cNvPr id="4" name="Date Placeholder 3">
            <a:extLst>
              <a:ext uri="{FF2B5EF4-FFF2-40B4-BE49-F238E27FC236}">
                <a16:creationId xmlns:a16="http://schemas.microsoft.com/office/drawing/2014/main" id="{465E9672-9D5F-44DD-A47E-6F820BD8064D}"/>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BFE87DC8-3AB8-4F31-96BF-92170DBC575D}" type="datetimeFigureOut">
              <a:rPr lang="et-EE"/>
              <a:pPr>
                <a:defRPr/>
              </a:pPr>
              <a:t>19.10.2022</a:t>
            </a:fld>
            <a:endParaRPr lang="et-EE"/>
          </a:p>
        </p:txBody>
      </p:sp>
      <p:sp>
        <p:nvSpPr>
          <p:cNvPr id="5" name="Footer Placeholder 4">
            <a:extLst>
              <a:ext uri="{FF2B5EF4-FFF2-40B4-BE49-F238E27FC236}">
                <a16:creationId xmlns:a16="http://schemas.microsoft.com/office/drawing/2014/main" id="{40171CDB-7DB4-4986-BD3C-D6671834DB0F}"/>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t-EE"/>
          </a:p>
        </p:txBody>
      </p:sp>
      <p:sp>
        <p:nvSpPr>
          <p:cNvPr id="6" name="Slide Number Placeholder 5">
            <a:extLst>
              <a:ext uri="{FF2B5EF4-FFF2-40B4-BE49-F238E27FC236}">
                <a16:creationId xmlns:a16="http://schemas.microsoft.com/office/drawing/2014/main" id="{A429F010-9A57-4B41-BC42-B3C2861CC801}"/>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92A62639-9676-41AE-82A5-336878B24402}" type="slidenum">
              <a:rPr lang="et-EE" altLang="et-EE"/>
              <a:pPr>
                <a:defRPr/>
              </a:pPr>
              <a:t>‹#›</a:t>
            </a:fld>
            <a:endParaRPr lang="et-EE" altLang="et-E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isu kohatäide 2">
            <a:extLst>
              <a:ext uri="{FF2B5EF4-FFF2-40B4-BE49-F238E27FC236}">
                <a16:creationId xmlns:a16="http://schemas.microsoft.com/office/drawing/2014/main" id="{1AE0A921-4554-4F7C-87D4-2CE1E3599E1F}"/>
              </a:ext>
            </a:extLst>
          </p:cNvPr>
          <p:cNvSpPr>
            <a:spLocks noGrp="1"/>
          </p:cNvSpPr>
          <p:nvPr>
            <p:ph idx="1"/>
          </p:nvPr>
        </p:nvSpPr>
        <p:spPr>
          <a:xfrm>
            <a:off x="457200" y="1052736"/>
            <a:ext cx="8229600" cy="5328592"/>
          </a:xfrm>
        </p:spPr>
        <p:txBody>
          <a:bodyPr/>
          <a:lstStyle/>
          <a:p>
            <a:pPr marL="0" indent="0">
              <a:buFont typeface="Arial" panose="020B0604020202020204" pitchFamily="34" charset="0"/>
              <a:buNone/>
            </a:pPr>
            <a:endParaRPr lang="et-EE" altLang="et-EE" dirty="0"/>
          </a:p>
          <a:p>
            <a:pPr marL="0" indent="0">
              <a:buFont typeface="Arial" panose="020B0604020202020204" pitchFamily="34" charset="0"/>
              <a:buNone/>
            </a:pPr>
            <a:endParaRPr lang="et-EE" altLang="et-EE" dirty="0"/>
          </a:p>
          <a:p>
            <a:pPr marL="0" indent="0" algn="ctr">
              <a:buFont typeface="Arial" panose="020B0604020202020204" pitchFamily="34" charset="0"/>
              <a:buNone/>
            </a:pPr>
            <a:r>
              <a:rPr lang="et-EE" altLang="et-EE" sz="4800" b="1" dirty="0"/>
              <a:t>RAKVERE LINNA 2023.aasta</a:t>
            </a:r>
          </a:p>
          <a:p>
            <a:pPr marL="0" indent="0" algn="ctr">
              <a:buFont typeface="Arial" panose="020B0604020202020204" pitchFamily="34" charset="0"/>
              <a:buNone/>
            </a:pPr>
            <a:r>
              <a:rPr lang="et-EE" altLang="et-EE" sz="4800" b="1" dirty="0"/>
              <a:t>EELARVE </a:t>
            </a:r>
          </a:p>
          <a:p>
            <a:pPr marL="0" indent="0" algn="ctr">
              <a:buFont typeface="Arial" panose="020B0604020202020204" pitchFamily="34" charset="0"/>
              <a:buNone/>
            </a:pPr>
            <a:r>
              <a:rPr lang="et-EE" altLang="et-EE" sz="4000" dirty="0"/>
              <a:t>Eelnõu tutvustus</a:t>
            </a:r>
          </a:p>
          <a:p>
            <a:pPr marL="0" indent="0" algn="ctr">
              <a:buFont typeface="Arial" panose="020B0604020202020204" pitchFamily="34" charset="0"/>
              <a:buNone/>
            </a:pPr>
            <a:endParaRPr lang="et-EE" altLang="et-EE" sz="2400" dirty="0"/>
          </a:p>
          <a:p>
            <a:pPr marL="0" indent="0" algn="ctr">
              <a:buFont typeface="Arial" panose="020B0604020202020204" pitchFamily="34" charset="0"/>
              <a:buNone/>
            </a:pPr>
            <a:r>
              <a:rPr lang="et-EE" altLang="et-EE" sz="2400" dirty="0"/>
              <a:t>Triin Varek</a:t>
            </a:r>
          </a:p>
          <a:p>
            <a:pPr marL="0" indent="0" algn="ctr">
              <a:buFont typeface="Arial" panose="020B0604020202020204" pitchFamily="34" charset="0"/>
              <a:buNone/>
            </a:pPr>
            <a:r>
              <a:rPr lang="et-EE" altLang="et-EE" sz="2400" dirty="0"/>
              <a:t>linnapea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A7B2C8E-0E41-479B-AADB-D32A492E3715}"/>
              </a:ext>
            </a:extLst>
          </p:cNvPr>
          <p:cNvSpPr>
            <a:spLocks noGrp="1"/>
          </p:cNvSpPr>
          <p:nvPr>
            <p:ph type="title"/>
          </p:nvPr>
        </p:nvSpPr>
        <p:spPr>
          <a:xfrm>
            <a:off x="1763688" y="274638"/>
            <a:ext cx="6923112" cy="1143000"/>
          </a:xfrm>
        </p:spPr>
        <p:txBody>
          <a:bodyPr/>
          <a:lstStyle/>
          <a:p>
            <a:pPr algn="l"/>
            <a:r>
              <a:rPr lang="et-EE" sz="4000" dirty="0"/>
              <a:t>2023 põhitegevuse kulude jaotus valdkondade vahel</a:t>
            </a:r>
          </a:p>
        </p:txBody>
      </p:sp>
      <p:graphicFrame>
        <p:nvGraphicFramePr>
          <p:cNvPr id="11" name="Sisu kohatäide 10">
            <a:extLst>
              <a:ext uri="{FF2B5EF4-FFF2-40B4-BE49-F238E27FC236}">
                <a16:creationId xmlns:a16="http://schemas.microsoft.com/office/drawing/2014/main" id="{B14F0C21-5207-4C42-A172-D541B6815B39}"/>
              </a:ext>
            </a:extLst>
          </p:cNvPr>
          <p:cNvGraphicFramePr>
            <a:graphicFrameLocks noGrp="1"/>
          </p:cNvGraphicFramePr>
          <p:nvPr>
            <p:ph idx="1"/>
            <p:extLst>
              <p:ext uri="{D42A27DB-BD31-4B8C-83A1-F6EECF244321}">
                <p14:modId xmlns:p14="http://schemas.microsoft.com/office/powerpoint/2010/main" val="2473490343"/>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8107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0E31DE2E-7101-4D22-A63A-1BA63A5E6EF0}"/>
              </a:ext>
            </a:extLst>
          </p:cNvPr>
          <p:cNvSpPr>
            <a:spLocks noGrp="1"/>
          </p:cNvSpPr>
          <p:nvPr>
            <p:ph type="title"/>
          </p:nvPr>
        </p:nvSpPr>
        <p:spPr>
          <a:xfrm>
            <a:off x="1763688" y="274638"/>
            <a:ext cx="6264696" cy="1066130"/>
          </a:xfrm>
        </p:spPr>
        <p:txBody>
          <a:bodyPr/>
          <a:lstStyle/>
          <a:p>
            <a:pPr algn="l"/>
            <a:r>
              <a:rPr lang="et-EE" sz="3600" dirty="0"/>
              <a:t>Rakvere linna 2023.a eelarve investeeringud 3,8 miljonit eurot</a:t>
            </a:r>
          </a:p>
        </p:txBody>
      </p:sp>
      <p:sp>
        <p:nvSpPr>
          <p:cNvPr id="3" name="Sisu kohatäide 2">
            <a:extLst>
              <a:ext uri="{FF2B5EF4-FFF2-40B4-BE49-F238E27FC236}">
                <a16:creationId xmlns:a16="http://schemas.microsoft.com/office/drawing/2014/main" id="{D9604BF3-AE17-4EC4-9BC7-429396DDDFE9}"/>
              </a:ext>
            </a:extLst>
          </p:cNvPr>
          <p:cNvSpPr>
            <a:spLocks noGrp="1"/>
          </p:cNvSpPr>
          <p:nvPr>
            <p:ph idx="1"/>
          </p:nvPr>
        </p:nvSpPr>
        <p:spPr>
          <a:xfrm>
            <a:off x="1187624" y="1600200"/>
            <a:ext cx="7499176" cy="4983162"/>
          </a:xfrm>
        </p:spPr>
        <p:txBody>
          <a:bodyPr/>
          <a:lstStyle/>
          <a:p>
            <a:pPr marL="0" indent="0">
              <a:buNone/>
            </a:pPr>
            <a:endParaRPr lang="et-EE" sz="2000" dirty="0"/>
          </a:p>
          <a:p>
            <a:pPr marL="0" indent="0">
              <a:buNone/>
            </a:pPr>
            <a:r>
              <a:rPr lang="et-EE" sz="2000" dirty="0"/>
              <a:t>2.1.2 Linnavalitsus				   300 000 eurot</a:t>
            </a:r>
          </a:p>
          <a:p>
            <a:pPr marL="0" indent="0">
              <a:buNone/>
            </a:pPr>
            <a:r>
              <a:rPr lang="et-EE" sz="2000" dirty="0"/>
              <a:t>2.3.2 Sõidu- ja kõnniteede ehitus ja remont (lk 11)	   480 004 eurot</a:t>
            </a:r>
          </a:p>
          <a:p>
            <a:pPr marL="0" indent="0">
              <a:buNone/>
            </a:pPr>
            <a:r>
              <a:rPr lang="et-EE" sz="2000" dirty="0"/>
              <a:t>2.3.4 Pika tänava arendamine (lk 12)		     20 000 eurot</a:t>
            </a:r>
          </a:p>
          <a:p>
            <a:pPr marL="0" indent="0">
              <a:buNone/>
            </a:pPr>
            <a:r>
              <a:rPr lang="et-EE" sz="2000" dirty="0"/>
              <a:t>2.3.8 Planeerimine ja projekteerimine		   230 000 eurot</a:t>
            </a:r>
          </a:p>
          <a:p>
            <a:pPr marL="0" indent="0">
              <a:buNone/>
            </a:pPr>
            <a:r>
              <a:rPr lang="et-EE" sz="2000" dirty="0"/>
              <a:t>2.4.6 Heakorra inventar ja Keskkonna parendamine	   100 000 eurot</a:t>
            </a:r>
          </a:p>
          <a:p>
            <a:pPr marL="0" indent="0">
              <a:buNone/>
            </a:pPr>
            <a:r>
              <a:rPr lang="et-EE" sz="2000" dirty="0"/>
              <a:t>2.5.3 Tänavavalgustuse remont ja hooldus		   350 000 eurot</a:t>
            </a:r>
          </a:p>
          <a:p>
            <a:pPr marL="0" indent="0">
              <a:buNone/>
            </a:pPr>
            <a:r>
              <a:rPr lang="et-EE" sz="2000" dirty="0"/>
              <a:t>2.5.6 Kalmistud (Palloni müüri trepid)		     20 000 eurot</a:t>
            </a:r>
          </a:p>
          <a:p>
            <a:pPr marL="0" indent="0">
              <a:buNone/>
            </a:pPr>
            <a:r>
              <a:rPr lang="et-EE" sz="2000" dirty="0"/>
              <a:t>2.5.7 Hulkuvate loomadega seotud tegevus		     64 975 eurot</a:t>
            </a:r>
          </a:p>
          <a:p>
            <a:pPr marL="0" indent="0">
              <a:buNone/>
            </a:pPr>
            <a:r>
              <a:rPr lang="et-EE" sz="2000" dirty="0"/>
              <a:t>2.6.1 </a:t>
            </a:r>
            <a:r>
              <a:rPr lang="et-EE" sz="2000" dirty="0" err="1"/>
              <a:t>Üldhaigla</a:t>
            </a:r>
            <a:r>
              <a:rPr lang="et-EE" sz="2000" dirty="0"/>
              <a:t> teenused				     72 200 eurot</a:t>
            </a:r>
          </a:p>
          <a:p>
            <a:pPr marL="0" indent="0">
              <a:buNone/>
            </a:pPr>
            <a:r>
              <a:rPr lang="et-EE" sz="2000" dirty="0"/>
              <a:t>2.6.2 Tervisekeskus				   130 000 eurot</a:t>
            </a:r>
          </a:p>
          <a:p>
            <a:pPr marL="0" indent="0">
              <a:buNone/>
            </a:pPr>
            <a:r>
              <a:rPr lang="et-EE" sz="2000" dirty="0"/>
              <a:t>2.7.4 Jalgpallihall					2 014 400 eurot</a:t>
            </a:r>
          </a:p>
          <a:p>
            <a:pPr marL="0" indent="0">
              <a:buNone/>
            </a:pPr>
            <a:r>
              <a:rPr lang="et-EE" sz="2000" dirty="0"/>
              <a:t>2.8.10 Hariduse haldus				     80 000 eurot</a:t>
            </a:r>
          </a:p>
          <a:p>
            <a:pPr marL="0" indent="0">
              <a:buNone/>
            </a:pPr>
            <a:endParaRPr lang="et-EE" sz="2000" dirty="0"/>
          </a:p>
          <a:p>
            <a:pPr marL="0" indent="0">
              <a:buNone/>
            </a:pPr>
            <a:endParaRPr lang="et-EE" sz="2000" dirty="0">
              <a:solidFill>
                <a:srgbClr val="00B050"/>
              </a:solidFill>
            </a:endParaRPr>
          </a:p>
          <a:p>
            <a:pPr marL="0" indent="0">
              <a:buNone/>
            </a:pPr>
            <a:endParaRPr lang="et-EE" sz="2000" dirty="0">
              <a:solidFill>
                <a:srgbClr val="00B050"/>
              </a:solidFill>
            </a:endParaRPr>
          </a:p>
          <a:p>
            <a:endParaRPr lang="et-EE" dirty="0"/>
          </a:p>
        </p:txBody>
      </p:sp>
    </p:spTree>
    <p:extLst>
      <p:ext uri="{BB962C8B-B14F-4D97-AF65-F5344CB8AC3E}">
        <p14:creationId xmlns:p14="http://schemas.microsoft.com/office/powerpoint/2010/main" val="3027190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A7B2C8E-0E41-479B-AADB-D32A492E3715}"/>
              </a:ext>
            </a:extLst>
          </p:cNvPr>
          <p:cNvSpPr>
            <a:spLocks noGrp="1"/>
          </p:cNvSpPr>
          <p:nvPr>
            <p:ph type="title"/>
          </p:nvPr>
        </p:nvSpPr>
        <p:spPr>
          <a:xfrm>
            <a:off x="1763688" y="274638"/>
            <a:ext cx="6923112" cy="1143000"/>
          </a:xfrm>
        </p:spPr>
        <p:txBody>
          <a:bodyPr/>
          <a:lstStyle/>
          <a:p>
            <a:pPr algn="l"/>
            <a:r>
              <a:rPr lang="et-EE" sz="4000" dirty="0"/>
              <a:t>2023 investeeringute jaotus valdkondade vahel</a:t>
            </a:r>
          </a:p>
        </p:txBody>
      </p:sp>
      <p:graphicFrame>
        <p:nvGraphicFramePr>
          <p:cNvPr id="5" name="Sisu kohatäide 4">
            <a:extLst>
              <a:ext uri="{FF2B5EF4-FFF2-40B4-BE49-F238E27FC236}">
                <a16:creationId xmlns:a16="http://schemas.microsoft.com/office/drawing/2014/main" id="{4A570FCB-9631-5C68-DA10-4E53A5227D4F}"/>
              </a:ext>
            </a:extLst>
          </p:cNvPr>
          <p:cNvGraphicFramePr>
            <a:graphicFrameLocks noGrp="1"/>
          </p:cNvGraphicFramePr>
          <p:nvPr>
            <p:ph idx="1"/>
            <p:extLst>
              <p:ext uri="{D42A27DB-BD31-4B8C-83A1-F6EECF244321}">
                <p14:modId xmlns:p14="http://schemas.microsoft.com/office/powerpoint/2010/main" val="3389343498"/>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23639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0E31DE2E-7101-4D22-A63A-1BA63A5E6EF0}"/>
              </a:ext>
            </a:extLst>
          </p:cNvPr>
          <p:cNvSpPr>
            <a:spLocks noGrp="1"/>
          </p:cNvSpPr>
          <p:nvPr>
            <p:ph type="title"/>
          </p:nvPr>
        </p:nvSpPr>
        <p:spPr>
          <a:xfrm>
            <a:off x="1763688" y="274638"/>
            <a:ext cx="6264696" cy="1066130"/>
          </a:xfrm>
        </p:spPr>
        <p:txBody>
          <a:bodyPr/>
          <a:lstStyle/>
          <a:p>
            <a:pPr algn="l"/>
            <a:r>
              <a:rPr lang="et-EE" sz="3600" dirty="0"/>
              <a:t>Rakvere linna 2023.a eelarve eelnõu</a:t>
            </a:r>
          </a:p>
        </p:txBody>
      </p:sp>
      <p:sp>
        <p:nvSpPr>
          <p:cNvPr id="3" name="Sisu kohatäide 2">
            <a:extLst>
              <a:ext uri="{FF2B5EF4-FFF2-40B4-BE49-F238E27FC236}">
                <a16:creationId xmlns:a16="http://schemas.microsoft.com/office/drawing/2014/main" id="{D9604BF3-AE17-4EC4-9BC7-429396DDDFE9}"/>
              </a:ext>
            </a:extLst>
          </p:cNvPr>
          <p:cNvSpPr>
            <a:spLocks noGrp="1"/>
          </p:cNvSpPr>
          <p:nvPr>
            <p:ph idx="1"/>
          </p:nvPr>
        </p:nvSpPr>
        <p:spPr>
          <a:xfrm>
            <a:off x="1187624" y="1600200"/>
            <a:ext cx="7499176" cy="4983162"/>
          </a:xfrm>
        </p:spPr>
        <p:txBody>
          <a:bodyPr/>
          <a:lstStyle/>
          <a:p>
            <a:pPr marL="0" indent="0">
              <a:buNone/>
            </a:pPr>
            <a:endParaRPr lang="et-EE" sz="2000" dirty="0"/>
          </a:p>
          <a:p>
            <a:pPr marL="0" indent="0">
              <a:buNone/>
            </a:pPr>
            <a:r>
              <a:rPr lang="et-EE" sz="2000" dirty="0"/>
              <a:t>2023.a eelarve eelnõu seletuskirjast </a:t>
            </a:r>
            <a:r>
              <a:rPr lang="et-EE" sz="2000" b="1" dirty="0"/>
              <a:t>suurimad </a:t>
            </a:r>
            <a:r>
              <a:rPr lang="et-EE" sz="2000" dirty="0"/>
              <a:t>muudatused (sh nii vähenemine kui suurenemine), võrreldes 2022.aastaga:</a:t>
            </a:r>
          </a:p>
          <a:p>
            <a:pPr marL="0" indent="0">
              <a:buNone/>
            </a:pPr>
            <a:endParaRPr lang="et-EE" sz="2000" dirty="0"/>
          </a:p>
          <a:p>
            <a:pPr marL="0" indent="0">
              <a:buNone/>
            </a:pPr>
            <a:r>
              <a:rPr lang="et-EE" sz="2000" dirty="0"/>
              <a:t>KULUD 2023.a</a:t>
            </a:r>
          </a:p>
          <a:p>
            <a:pPr marL="0" indent="0">
              <a:buNone/>
            </a:pPr>
            <a:endParaRPr lang="et-EE" sz="2000" dirty="0"/>
          </a:p>
          <a:p>
            <a:pPr marL="0" indent="0">
              <a:buNone/>
            </a:pPr>
            <a:r>
              <a:rPr lang="et-EE" sz="2000" dirty="0"/>
              <a:t>2.1.2 Linnavalitsus				</a:t>
            </a:r>
            <a:r>
              <a:rPr lang="et-EE" sz="2000" dirty="0">
                <a:solidFill>
                  <a:srgbClr val="00B050"/>
                </a:solidFill>
              </a:rPr>
              <a:t>1 433 600 eurot</a:t>
            </a:r>
          </a:p>
          <a:p>
            <a:pPr marL="0" indent="0">
              <a:buNone/>
            </a:pPr>
            <a:r>
              <a:rPr lang="et-EE" sz="2000" dirty="0"/>
              <a:t>2.1.5 Valitsussektori võla teenindamine	</a:t>
            </a:r>
            <a:r>
              <a:rPr lang="et-EE" sz="2000" dirty="0">
                <a:solidFill>
                  <a:srgbClr val="00B050"/>
                </a:solidFill>
              </a:rPr>
              <a:t>	   300 000 eurot</a:t>
            </a:r>
          </a:p>
          <a:p>
            <a:pPr marL="0" indent="0">
              <a:buNone/>
            </a:pPr>
            <a:r>
              <a:rPr lang="et-EE" sz="2000" dirty="0"/>
              <a:t>2.3.2 Sõidu- ja kõnniteede ehitus ja remont (lk 11)	</a:t>
            </a:r>
            <a:r>
              <a:rPr lang="et-EE" sz="2000" dirty="0">
                <a:solidFill>
                  <a:srgbClr val="FF0000"/>
                </a:solidFill>
              </a:rPr>
              <a:t>   480 004 eurot</a:t>
            </a:r>
          </a:p>
          <a:p>
            <a:pPr marL="0" indent="0">
              <a:buNone/>
            </a:pPr>
            <a:r>
              <a:rPr lang="et-EE" sz="2000" dirty="0"/>
              <a:t>2.3.4 Pika tänava arendamine (lk 12)		  </a:t>
            </a:r>
            <a:r>
              <a:rPr lang="et-EE" sz="2000" dirty="0">
                <a:solidFill>
                  <a:srgbClr val="FF0000"/>
                </a:solidFill>
              </a:rPr>
              <a:t>   20 000 eurot</a:t>
            </a:r>
          </a:p>
          <a:p>
            <a:pPr marL="0" indent="0">
              <a:buNone/>
            </a:pPr>
            <a:r>
              <a:rPr lang="et-EE" sz="2000" dirty="0"/>
              <a:t>2.3.8 Planeerimine ja projekteerimine		</a:t>
            </a:r>
            <a:r>
              <a:rPr lang="et-EE" sz="2000" dirty="0">
                <a:solidFill>
                  <a:srgbClr val="FF0000"/>
                </a:solidFill>
              </a:rPr>
              <a:t>   </a:t>
            </a:r>
            <a:r>
              <a:rPr lang="et-EE" sz="2000" dirty="0">
                <a:solidFill>
                  <a:srgbClr val="00B050"/>
                </a:solidFill>
              </a:rPr>
              <a:t>300 000 eurot</a:t>
            </a:r>
          </a:p>
          <a:p>
            <a:pPr marL="0" indent="0">
              <a:buNone/>
            </a:pPr>
            <a:endParaRPr lang="et-EE" sz="2000" dirty="0">
              <a:solidFill>
                <a:srgbClr val="00B050"/>
              </a:solidFill>
            </a:endParaRPr>
          </a:p>
          <a:p>
            <a:endParaRPr lang="et-EE" dirty="0"/>
          </a:p>
        </p:txBody>
      </p:sp>
    </p:spTree>
    <p:extLst>
      <p:ext uri="{BB962C8B-B14F-4D97-AF65-F5344CB8AC3E}">
        <p14:creationId xmlns:p14="http://schemas.microsoft.com/office/powerpoint/2010/main" val="1995681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07B53B8A-C5EB-4441-87B5-F9EE92368306}"/>
              </a:ext>
            </a:extLst>
          </p:cNvPr>
          <p:cNvSpPr>
            <a:spLocks noGrp="1"/>
          </p:cNvSpPr>
          <p:nvPr>
            <p:ph type="title"/>
          </p:nvPr>
        </p:nvSpPr>
        <p:spPr>
          <a:xfrm>
            <a:off x="1979712" y="476672"/>
            <a:ext cx="6707088" cy="864096"/>
          </a:xfrm>
        </p:spPr>
        <p:txBody>
          <a:bodyPr/>
          <a:lstStyle/>
          <a:p>
            <a:pPr algn="l"/>
            <a:r>
              <a:rPr lang="et-EE" sz="3600" dirty="0"/>
              <a:t>Rakvere linna 2023.a eelarve eelnõu</a:t>
            </a:r>
          </a:p>
        </p:txBody>
      </p:sp>
      <p:sp>
        <p:nvSpPr>
          <p:cNvPr id="3" name="Sisu kohatäide 2">
            <a:extLst>
              <a:ext uri="{FF2B5EF4-FFF2-40B4-BE49-F238E27FC236}">
                <a16:creationId xmlns:a16="http://schemas.microsoft.com/office/drawing/2014/main" id="{59D0131F-6C56-435F-AE6E-0A8504F76275}"/>
              </a:ext>
            </a:extLst>
          </p:cNvPr>
          <p:cNvSpPr>
            <a:spLocks noGrp="1"/>
          </p:cNvSpPr>
          <p:nvPr>
            <p:ph idx="1"/>
          </p:nvPr>
        </p:nvSpPr>
        <p:spPr>
          <a:xfrm>
            <a:off x="1115616" y="1772816"/>
            <a:ext cx="7571184" cy="4680520"/>
          </a:xfrm>
        </p:spPr>
        <p:txBody>
          <a:bodyPr/>
          <a:lstStyle/>
          <a:p>
            <a:pPr marL="0" indent="0">
              <a:buNone/>
            </a:pPr>
            <a:endParaRPr lang="et-EE" sz="2000" dirty="0"/>
          </a:p>
          <a:p>
            <a:pPr marL="0" indent="0">
              <a:buNone/>
            </a:pPr>
            <a:r>
              <a:rPr lang="et-EE" sz="2000" dirty="0"/>
              <a:t>2.4.1 Jäätmekäitlus				</a:t>
            </a:r>
            <a:r>
              <a:rPr lang="et-EE" sz="2000" dirty="0">
                <a:solidFill>
                  <a:srgbClr val="FF0000"/>
                </a:solidFill>
              </a:rPr>
              <a:t>     49 500 eurot</a:t>
            </a:r>
          </a:p>
          <a:p>
            <a:pPr marL="0" indent="0">
              <a:buNone/>
            </a:pPr>
            <a:r>
              <a:rPr lang="et-EE" sz="2000" dirty="0"/>
              <a:t>2.4.5 Heakord ja mänguväljakud                                      	   </a:t>
            </a:r>
            <a:r>
              <a:rPr lang="et-EE" sz="2000" dirty="0">
                <a:solidFill>
                  <a:srgbClr val="FF0000"/>
                </a:solidFill>
              </a:rPr>
              <a:t>325 200 eurot</a:t>
            </a:r>
          </a:p>
          <a:p>
            <a:pPr marL="0" indent="0">
              <a:buNone/>
            </a:pPr>
            <a:r>
              <a:rPr lang="et-EE" sz="2000" dirty="0"/>
              <a:t>2.4.6 Heakorra inventar ja Keskkonna parendamine</a:t>
            </a:r>
            <a:r>
              <a:rPr lang="et-EE" sz="2000" dirty="0">
                <a:solidFill>
                  <a:srgbClr val="FF0000"/>
                </a:solidFill>
              </a:rPr>
              <a:t>	   </a:t>
            </a:r>
            <a:r>
              <a:rPr lang="et-EE" sz="2000" dirty="0">
                <a:solidFill>
                  <a:srgbClr val="00B050"/>
                </a:solidFill>
              </a:rPr>
              <a:t>295 500 eurot</a:t>
            </a:r>
          </a:p>
          <a:p>
            <a:pPr marL="0" indent="0">
              <a:buNone/>
            </a:pPr>
            <a:r>
              <a:rPr lang="et-EE" sz="2000" dirty="0"/>
              <a:t>2.5.3 Tänavavalgustuse remont ja hooldus		   </a:t>
            </a:r>
            <a:r>
              <a:rPr lang="et-EE" sz="2000" dirty="0">
                <a:solidFill>
                  <a:srgbClr val="FF0000"/>
                </a:solidFill>
              </a:rPr>
              <a:t>422 000 eurot</a:t>
            </a:r>
          </a:p>
          <a:p>
            <a:pPr marL="0" indent="0">
              <a:buNone/>
            </a:pPr>
            <a:r>
              <a:rPr lang="et-EE" sz="2000" dirty="0"/>
              <a:t>2.6.2 Tervisekeskus (lk 19)				   </a:t>
            </a:r>
            <a:r>
              <a:rPr lang="et-EE" sz="2000" dirty="0">
                <a:solidFill>
                  <a:srgbClr val="00B050"/>
                </a:solidFill>
              </a:rPr>
              <a:t>290 800 eurot</a:t>
            </a:r>
          </a:p>
          <a:p>
            <a:pPr marL="0" indent="0">
              <a:buNone/>
            </a:pPr>
            <a:r>
              <a:rPr lang="et-EE" sz="2000" dirty="0"/>
              <a:t>2.7.2 Rakvere Spordikeskus			   </a:t>
            </a:r>
            <a:r>
              <a:rPr lang="et-EE" sz="2000" dirty="0">
                <a:solidFill>
                  <a:srgbClr val="FF0000"/>
                </a:solidFill>
              </a:rPr>
              <a:t>884 900 eurot</a:t>
            </a:r>
          </a:p>
          <a:p>
            <a:pPr marL="0" indent="0">
              <a:buNone/>
            </a:pPr>
            <a:r>
              <a:rPr lang="et-EE" sz="2000" dirty="0"/>
              <a:t>2.7.9 Lääne-Virumaa Keskraamatukogu (lk 22)	   </a:t>
            </a:r>
            <a:r>
              <a:rPr lang="et-EE" sz="2000" dirty="0">
                <a:solidFill>
                  <a:srgbClr val="00B050"/>
                </a:solidFill>
              </a:rPr>
              <a:t>986 000 eurot</a:t>
            </a:r>
          </a:p>
          <a:p>
            <a:pPr marL="0" indent="0">
              <a:buNone/>
            </a:pPr>
            <a:endParaRPr lang="et-EE" sz="2000" dirty="0"/>
          </a:p>
        </p:txBody>
      </p:sp>
    </p:spTree>
    <p:extLst>
      <p:ext uri="{BB962C8B-B14F-4D97-AF65-F5344CB8AC3E}">
        <p14:creationId xmlns:p14="http://schemas.microsoft.com/office/powerpoint/2010/main" val="35093619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F24FE17E-2453-4E2C-B10E-CCC68335501C}"/>
              </a:ext>
            </a:extLst>
          </p:cNvPr>
          <p:cNvSpPr>
            <a:spLocks noGrp="1"/>
          </p:cNvSpPr>
          <p:nvPr>
            <p:ph type="title"/>
          </p:nvPr>
        </p:nvSpPr>
        <p:spPr>
          <a:xfrm>
            <a:off x="1835696" y="274638"/>
            <a:ext cx="6851104" cy="994122"/>
          </a:xfrm>
        </p:spPr>
        <p:txBody>
          <a:bodyPr/>
          <a:lstStyle/>
          <a:p>
            <a:pPr algn="l"/>
            <a:r>
              <a:rPr lang="et-EE" sz="3600" dirty="0"/>
              <a:t>Rakvere linna 2023.a eelarve eelnõu</a:t>
            </a:r>
          </a:p>
        </p:txBody>
      </p:sp>
      <p:sp>
        <p:nvSpPr>
          <p:cNvPr id="3" name="Sisu kohatäide 2">
            <a:extLst>
              <a:ext uri="{FF2B5EF4-FFF2-40B4-BE49-F238E27FC236}">
                <a16:creationId xmlns:a16="http://schemas.microsoft.com/office/drawing/2014/main" id="{D782F207-F7FC-49F4-92CD-218A3F2CBCE1}"/>
              </a:ext>
            </a:extLst>
          </p:cNvPr>
          <p:cNvSpPr>
            <a:spLocks noGrp="1"/>
          </p:cNvSpPr>
          <p:nvPr>
            <p:ph idx="1"/>
          </p:nvPr>
        </p:nvSpPr>
        <p:spPr>
          <a:xfrm>
            <a:off x="1259632" y="1340768"/>
            <a:ext cx="7427168" cy="4785395"/>
          </a:xfrm>
        </p:spPr>
        <p:txBody>
          <a:bodyPr/>
          <a:lstStyle/>
          <a:p>
            <a:pPr marL="0" indent="0">
              <a:buNone/>
            </a:pPr>
            <a:endParaRPr lang="et-EE" sz="2000" dirty="0"/>
          </a:p>
          <a:p>
            <a:pPr marL="0" indent="0">
              <a:buNone/>
            </a:pPr>
            <a:endParaRPr lang="et-EE" sz="2000" dirty="0"/>
          </a:p>
          <a:p>
            <a:pPr marL="0" indent="0">
              <a:buNone/>
            </a:pPr>
            <a:r>
              <a:rPr lang="et-EE" sz="2000" dirty="0"/>
              <a:t>2.8.1.1 Triinu Lasteaed (lk 24)			</a:t>
            </a:r>
            <a:r>
              <a:rPr lang="et-EE" sz="2000" dirty="0">
                <a:solidFill>
                  <a:srgbClr val="00B050"/>
                </a:solidFill>
              </a:rPr>
              <a:t>1 124 400 eurot</a:t>
            </a:r>
          </a:p>
          <a:p>
            <a:pPr marL="0" indent="0">
              <a:buNone/>
            </a:pPr>
            <a:r>
              <a:rPr lang="et-EE" sz="2000" dirty="0"/>
              <a:t>2.8.1.2 Kungla Lasteaed				</a:t>
            </a:r>
            <a:r>
              <a:rPr lang="et-EE" sz="2000" dirty="0">
                <a:solidFill>
                  <a:srgbClr val="00B050"/>
                </a:solidFill>
              </a:rPr>
              <a:t>1 106 750 eurot</a:t>
            </a:r>
          </a:p>
          <a:p>
            <a:pPr marL="0" indent="0">
              <a:buNone/>
            </a:pPr>
            <a:r>
              <a:rPr lang="et-EE" sz="2000" dirty="0"/>
              <a:t>2.8.1.3 Rohuaia Lasteaed				</a:t>
            </a:r>
            <a:r>
              <a:rPr lang="et-EE" sz="2000" dirty="0">
                <a:solidFill>
                  <a:srgbClr val="00B050"/>
                </a:solidFill>
              </a:rPr>
              <a:t>1 139 010 eurot</a:t>
            </a:r>
          </a:p>
          <a:p>
            <a:pPr marL="0" indent="0">
              <a:buNone/>
            </a:pPr>
            <a:r>
              <a:rPr lang="et-EE" sz="2000" dirty="0"/>
              <a:t>2.8.1.4 Lasteaia ost muud residendid </a:t>
            </a:r>
            <a:r>
              <a:rPr lang="et-EE" sz="1600" dirty="0"/>
              <a:t>(eralasteaedadelt) </a:t>
            </a:r>
            <a:r>
              <a:rPr lang="et-EE" sz="2000" dirty="0"/>
              <a:t>	   </a:t>
            </a:r>
            <a:r>
              <a:rPr lang="et-EE" sz="2000" dirty="0">
                <a:solidFill>
                  <a:srgbClr val="00B050"/>
                </a:solidFill>
              </a:rPr>
              <a:t>831 706 eurot</a:t>
            </a:r>
          </a:p>
          <a:p>
            <a:pPr marL="0" indent="0">
              <a:buNone/>
            </a:pPr>
            <a:r>
              <a:rPr lang="et-EE" sz="2000" dirty="0"/>
              <a:t>2.8.1.6 Laste päevahoid (lk 26)		      	   </a:t>
            </a:r>
            <a:r>
              <a:rPr lang="et-EE" sz="2000" dirty="0">
                <a:solidFill>
                  <a:srgbClr val="00B050"/>
                </a:solidFill>
              </a:rPr>
              <a:t>445 650 eurot</a:t>
            </a:r>
          </a:p>
          <a:p>
            <a:pPr marL="0" indent="0">
              <a:buNone/>
            </a:pPr>
            <a:r>
              <a:rPr lang="et-EE" sz="2000" dirty="0"/>
              <a:t>2.8.2.3 Töö- ja Tehnoloogiakeskus (lk 27) 		   </a:t>
            </a:r>
            <a:r>
              <a:rPr lang="et-EE" sz="2000" dirty="0">
                <a:solidFill>
                  <a:srgbClr val="FF0000"/>
                </a:solidFill>
              </a:rPr>
              <a:t>187 500 eurot</a:t>
            </a:r>
          </a:p>
          <a:p>
            <a:pPr marL="0" indent="0">
              <a:buNone/>
            </a:pPr>
            <a:r>
              <a:rPr lang="et-EE" sz="2000" dirty="0"/>
              <a:t>2.8.2.4 Rakvere Vabaduse Kool			</a:t>
            </a:r>
            <a:r>
              <a:rPr lang="et-EE" sz="2000" dirty="0">
                <a:solidFill>
                  <a:srgbClr val="FF0000"/>
                </a:solidFill>
              </a:rPr>
              <a:t>2 962 029 eurot</a:t>
            </a:r>
          </a:p>
          <a:p>
            <a:pPr marL="0" indent="0">
              <a:buNone/>
            </a:pPr>
            <a:r>
              <a:rPr lang="et-EE" sz="2000" dirty="0"/>
              <a:t>2.8.2.5 Rakvere Reaalkool (lk 28)		</a:t>
            </a:r>
            <a:r>
              <a:rPr lang="et-EE" sz="2000" dirty="0">
                <a:solidFill>
                  <a:srgbClr val="FF0000"/>
                </a:solidFill>
              </a:rPr>
              <a:t>	2 548 483 eurot</a:t>
            </a:r>
          </a:p>
          <a:p>
            <a:pPr marL="0" indent="0">
              <a:buNone/>
            </a:pPr>
            <a:r>
              <a:rPr lang="et-EE" sz="2000" dirty="0"/>
              <a:t>2.8.5 Rakvere Muusikakool (lk 29)			   </a:t>
            </a:r>
            <a:r>
              <a:rPr lang="et-EE" sz="2000" dirty="0">
                <a:solidFill>
                  <a:srgbClr val="00B050"/>
                </a:solidFill>
              </a:rPr>
              <a:t>588 100 eurot</a:t>
            </a:r>
          </a:p>
          <a:p>
            <a:pPr marL="0" indent="0">
              <a:buNone/>
            </a:pPr>
            <a:r>
              <a:rPr lang="et-EE" sz="2000" dirty="0"/>
              <a:t>2.8.11 Hariduse üldkulu			  	   </a:t>
            </a:r>
            <a:r>
              <a:rPr lang="et-EE" sz="2000" dirty="0">
                <a:solidFill>
                  <a:srgbClr val="FF0000"/>
                </a:solidFill>
              </a:rPr>
              <a:t>  59 302 eurot</a:t>
            </a:r>
          </a:p>
          <a:p>
            <a:pPr marL="0" indent="0">
              <a:buNone/>
            </a:pPr>
            <a:endParaRPr lang="et-EE" sz="2000" dirty="0"/>
          </a:p>
        </p:txBody>
      </p:sp>
    </p:spTree>
    <p:extLst>
      <p:ext uri="{BB962C8B-B14F-4D97-AF65-F5344CB8AC3E}">
        <p14:creationId xmlns:p14="http://schemas.microsoft.com/office/powerpoint/2010/main" val="20798312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C411BEC9-E821-4E67-9BE9-BEDF2BDBF5DC}"/>
              </a:ext>
            </a:extLst>
          </p:cNvPr>
          <p:cNvSpPr>
            <a:spLocks noGrp="1"/>
          </p:cNvSpPr>
          <p:nvPr>
            <p:ph type="title"/>
          </p:nvPr>
        </p:nvSpPr>
        <p:spPr>
          <a:xfrm>
            <a:off x="1835696" y="274638"/>
            <a:ext cx="6851104" cy="1143000"/>
          </a:xfrm>
        </p:spPr>
        <p:txBody>
          <a:bodyPr/>
          <a:lstStyle/>
          <a:p>
            <a:pPr algn="l"/>
            <a:r>
              <a:rPr lang="et-EE" sz="3600" dirty="0"/>
              <a:t>Rakvere linna 2022.a eelarve eelnõu</a:t>
            </a:r>
          </a:p>
        </p:txBody>
      </p:sp>
      <p:sp>
        <p:nvSpPr>
          <p:cNvPr id="3" name="Sisu kohatäide 2">
            <a:extLst>
              <a:ext uri="{FF2B5EF4-FFF2-40B4-BE49-F238E27FC236}">
                <a16:creationId xmlns:a16="http://schemas.microsoft.com/office/drawing/2014/main" id="{B2BD93FA-2D57-46FF-B4D3-443707A4241D}"/>
              </a:ext>
            </a:extLst>
          </p:cNvPr>
          <p:cNvSpPr>
            <a:spLocks noGrp="1"/>
          </p:cNvSpPr>
          <p:nvPr>
            <p:ph idx="1"/>
          </p:nvPr>
        </p:nvSpPr>
        <p:spPr>
          <a:xfrm>
            <a:off x="1115616" y="1916832"/>
            <a:ext cx="7571184" cy="4209331"/>
          </a:xfrm>
        </p:spPr>
        <p:txBody>
          <a:bodyPr/>
          <a:lstStyle/>
          <a:p>
            <a:pPr marL="0" indent="0">
              <a:buNone/>
            </a:pPr>
            <a:endParaRPr lang="et-EE" sz="2000" dirty="0"/>
          </a:p>
          <a:p>
            <a:pPr marL="0" indent="0">
              <a:buNone/>
            </a:pPr>
            <a:endParaRPr lang="et-EE" sz="2000" dirty="0"/>
          </a:p>
          <a:p>
            <a:pPr marL="0" indent="0">
              <a:buNone/>
            </a:pPr>
            <a:r>
              <a:rPr lang="et-EE" sz="2000" dirty="0"/>
              <a:t>2.9.6 Hooldekodu eakatele</a:t>
            </a:r>
            <a:r>
              <a:rPr lang="et-EE" sz="2000" dirty="0">
                <a:solidFill>
                  <a:srgbClr val="FF0000"/>
                </a:solidFill>
              </a:rPr>
              <a:t>			</a:t>
            </a:r>
            <a:r>
              <a:rPr lang="et-EE" sz="2000" dirty="0">
                <a:solidFill>
                  <a:srgbClr val="00B050"/>
                </a:solidFill>
              </a:rPr>
              <a:t>480 000 eurot</a:t>
            </a:r>
          </a:p>
          <a:p>
            <a:pPr marL="0" indent="0">
              <a:buNone/>
            </a:pPr>
            <a:r>
              <a:rPr lang="et-EE" sz="2000" dirty="0"/>
              <a:t>2.9.8 Koduteenus (lk 34)				</a:t>
            </a:r>
            <a:r>
              <a:rPr lang="et-EE" sz="2000" dirty="0">
                <a:solidFill>
                  <a:srgbClr val="00B050"/>
                </a:solidFill>
              </a:rPr>
              <a:t>214 370 eurot</a:t>
            </a:r>
          </a:p>
          <a:p>
            <a:pPr marL="0" indent="0">
              <a:buNone/>
            </a:pPr>
            <a:r>
              <a:rPr lang="et-EE" sz="2000" dirty="0"/>
              <a:t>2.9.11 Asenduskoduteenus (lk 35)			</a:t>
            </a:r>
            <a:r>
              <a:rPr lang="et-EE" sz="2000" dirty="0">
                <a:solidFill>
                  <a:srgbClr val="00B050"/>
                </a:solidFill>
              </a:rPr>
              <a:t>374 346 eurot</a:t>
            </a:r>
          </a:p>
          <a:p>
            <a:pPr marL="0" indent="0">
              <a:buNone/>
            </a:pPr>
            <a:r>
              <a:rPr lang="et-EE" sz="2000" dirty="0"/>
              <a:t>2.9.24 Riiklik toimetulekutoetus (lk 38)		</a:t>
            </a:r>
            <a:r>
              <a:rPr lang="et-EE" sz="2000" dirty="0">
                <a:solidFill>
                  <a:srgbClr val="FF0000"/>
                </a:solidFill>
              </a:rPr>
              <a:t>143 669 eurot</a:t>
            </a:r>
          </a:p>
          <a:p>
            <a:pPr marL="0" indent="0">
              <a:buNone/>
            </a:pPr>
            <a:r>
              <a:rPr lang="et-EE" sz="2000" dirty="0"/>
              <a:t>2.9.27 Rakvere Sotsiaalkeskus (lk 40)		</a:t>
            </a:r>
            <a:r>
              <a:rPr lang="et-EE" sz="2000" dirty="0">
                <a:solidFill>
                  <a:srgbClr val="00B050"/>
                </a:solidFill>
              </a:rPr>
              <a:t>648 830 eurot</a:t>
            </a:r>
          </a:p>
          <a:p>
            <a:pPr marL="0" indent="0">
              <a:buNone/>
            </a:pPr>
            <a:endParaRPr lang="et-EE" sz="2000" dirty="0"/>
          </a:p>
          <a:p>
            <a:endParaRPr lang="et-EE" dirty="0"/>
          </a:p>
        </p:txBody>
      </p:sp>
    </p:spTree>
    <p:extLst>
      <p:ext uri="{BB962C8B-B14F-4D97-AF65-F5344CB8AC3E}">
        <p14:creationId xmlns:p14="http://schemas.microsoft.com/office/powerpoint/2010/main" val="1314717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401396C6-7460-4205-99E6-A148CB9402D2}"/>
              </a:ext>
            </a:extLst>
          </p:cNvPr>
          <p:cNvSpPr>
            <a:spLocks noGrp="1"/>
          </p:cNvSpPr>
          <p:nvPr>
            <p:ph type="title"/>
          </p:nvPr>
        </p:nvSpPr>
        <p:spPr>
          <a:xfrm>
            <a:off x="1907704" y="260648"/>
            <a:ext cx="6779096" cy="864096"/>
          </a:xfrm>
        </p:spPr>
        <p:txBody>
          <a:bodyPr/>
          <a:lstStyle/>
          <a:p>
            <a:pPr algn="l"/>
            <a:r>
              <a:rPr lang="et-EE" sz="4000" dirty="0"/>
              <a:t>Laenukohustused</a:t>
            </a:r>
            <a:endParaRPr lang="et-EE" dirty="0"/>
          </a:p>
        </p:txBody>
      </p:sp>
      <p:sp>
        <p:nvSpPr>
          <p:cNvPr id="3" name="Sisu kohatäide 2">
            <a:extLst>
              <a:ext uri="{FF2B5EF4-FFF2-40B4-BE49-F238E27FC236}">
                <a16:creationId xmlns:a16="http://schemas.microsoft.com/office/drawing/2014/main" id="{370027F3-D4B5-4130-8269-0AC849CE4F14}"/>
              </a:ext>
            </a:extLst>
          </p:cNvPr>
          <p:cNvSpPr>
            <a:spLocks noGrp="1"/>
          </p:cNvSpPr>
          <p:nvPr>
            <p:ph idx="1"/>
          </p:nvPr>
        </p:nvSpPr>
        <p:spPr>
          <a:xfrm>
            <a:off x="457200" y="1600200"/>
            <a:ext cx="8229600" cy="5257800"/>
          </a:xfrm>
        </p:spPr>
        <p:txBody>
          <a:bodyPr/>
          <a:lstStyle/>
          <a:p>
            <a:pPr marL="0" indent="0">
              <a:buNone/>
            </a:pPr>
            <a:r>
              <a:rPr lang="et-EE" sz="2000" dirty="0"/>
              <a:t>Laenude põhiosa tagasimakseteks on planeeritud 2023.a 1 977 000 eurot, kapitalirendi tagasimakseteks 33 000 eurot. </a:t>
            </a:r>
          </a:p>
          <a:p>
            <a:pPr marL="0" indent="0">
              <a:buNone/>
            </a:pPr>
            <a:r>
              <a:rPr lang="et-EE" sz="2000" dirty="0"/>
              <a:t>2023.aastal on eelarvestatud laenu summa 1,4 miljonit, mille abil tagatakse omafinantseering alljärgnevatele objektidele:</a:t>
            </a:r>
          </a:p>
          <a:p>
            <a:pPr marL="342900" lvl="0" indent="-342900" algn="just">
              <a:spcBef>
                <a:spcPts val="0"/>
              </a:spcBef>
              <a:buFont typeface="Symbol" panose="05050102010706020507" pitchFamily="18" charset="2"/>
              <a:buChar char=""/>
            </a:pPr>
            <a:r>
              <a:rPr lang="et-EE" sz="2000" dirty="0">
                <a:effectLst/>
                <a:ea typeface="Calibri" panose="020F0502020204030204" pitchFamily="34" charset="0"/>
                <a:cs typeface="Times New Roman" panose="02020603050405020304" pitchFamily="18" charset="0"/>
              </a:rPr>
              <a:t>700 000 eurot Jalgpallihalli projekti omaosalus;</a:t>
            </a:r>
          </a:p>
          <a:p>
            <a:pPr marL="342900" lvl="0" indent="-342900" algn="just">
              <a:spcBef>
                <a:spcPts val="0"/>
              </a:spcBef>
              <a:buFont typeface="Symbol" panose="05050102010706020507" pitchFamily="18" charset="2"/>
              <a:buChar char=""/>
            </a:pPr>
            <a:r>
              <a:rPr lang="et-EE" sz="2000" dirty="0">
                <a:effectLst/>
                <a:ea typeface="Calibri" panose="020F0502020204030204" pitchFamily="34" charset="0"/>
                <a:cs typeface="Times New Roman" panose="02020603050405020304" pitchFamily="18" charset="0"/>
              </a:rPr>
              <a:t>350 000 eurot Rakvere linna tänavavalgustus;</a:t>
            </a:r>
          </a:p>
          <a:p>
            <a:pPr marL="342900" lvl="0" indent="-342900" algn="just">
              <a:spcBef>
                <a:spcPts val="0"/>
              </a:spcBef>
              <a:buFont typeface="Symbol" panose="05050102010706020507" pitchFamily="18" charset="2"/>
              <a:buChar char=""/>
            </a:pPr>
            <a:r>
              <a:rPr lang="et-EE" sz="2000" dirty="0">
                <a:ea typeface="Calibri" panose="020F0502020204030204" pitchFamily="34" charset="0"/>
                <a:cs typeface="Times New Roman" panose="02020603050405020304" pitchFamily="18" charset="0"/>
              </a:rPr>
              <a:t>200 000 eurot Lai 20 katuse remondi omaosalus;</a:t>
            </a:r>
            <a:endParaRPr lang="et-EE" sz="2000" dirty="0">
              <a:effectLst/>
              <a:ea typeface="Calibri" panose="020F0502020204030204" pitchFamily="34"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et-EE" sz="2000" dirty="0">
                <a:effectLst/>
                <a:ea typeface="Calibri" panose="020F0502020204030204" pitchFamily="34" charset="0"/>
                <a:cs typeface="Times New Roman" panose="02020603050405020304" pitchFamily="18" charset="0"/>
              </a:rPr>
              <a:t>100 000 eurot Rongijaama juurde avaliku WC ja katusealuse ehitus;</a:t>
            </a:r>
          </a:p>
          <a:p>
            <a:pPr marL="342900" lvl="0" indent="-342900" algn="just">
              <a:spcBef>
                <a:spcPts val="0"/>
              </a:spcBef>
              <a:buFont typeface="Symbol" panose="05050102010706020507" pitchFamily="18" charset="2"/>
              <a:buChar char=""/>
            </a:pPr>
            <a:r>
              <a:rPr lang="et-EE" sz="2000" dirty="0">
                <a:effectLst/>
                <a:ea typeface="Calibri" panose="020F0502020204030204" pitchFamily="34" charset="0"/>
                <a:cs typeface="Times New Roman" panose="02020603050405020304" pitchFamily="18" charset="0"/>
              </a:rPr>
              <a:t>64 975 eurot Kodutute loomade varjupaiga ehituse omaosalus.</a:t>
            </a:r>
          </a:p>
          <a:p>
            <a:pPr marL="0" lvl="0" indent="0" algn="just">
              <a:spcBef>
                <a:spcPts val="0"/>
              </a:spcBef>
              <a:buNone/>
            </a:pPr>
            <a:r>
              <a:rPr lang="et-EE" sz="1600" dirty="0">
                <a:effectLst/>
                <a:ea typeface="Times New Roman" panose="02020603050405020304" pitchFamily="18" charset="0"/>
              </a:rPr>
              <a:t>Jalgpalli toetus Kultuuriministeeriumilt on 1,5 miljonit eurot, omafinantseeringu suurus selgub pärast riigihangete läbiviimist. Tänavavalgustuse ehitusmaht selgub pärast projekteerimise lõppemist 2023.aasta teises kvartalis. Lai 20 katuseremondi ehituseks on esitatud taotlus Muinsuskaitseametile, positiivse otsuse korral minnakse ehitustegevustega </a:t>
            </a:r>
            <a:r>
              <a:rPr lang="et-EE" sz="1600" dirty="0"/>
              <a:t>edasi. 2023. aastal on planeeritud Jaama tänavale soetada avalik WC ning katusealune rataste hoidmiseks, vajalikud taristuühendused loodi 2022.aastal Jaama pst rekonstrueerimise käigus. 2023. aastal jätkatakse kodutute loomade varjupaiga </a:t>
            </a:r>
            <a:r>
              <a:rPr lang="et-EE" sz="1600" dirty="0" err="1"/>
              <a:t>VIROLi</a:t>
            </a:r>
            <a:r>
              <a:rPr lang="et-EE" sz="1600" dirty="0"/>
              <a:t> ühisprojektis.</a:t>
            </a:r>
            <a:endParaRPr lang="et-EE" dirty="0"/>
          </a:p>
        </p:txBody>
      </p:sp>
    </p:spTree>
    <p:extLst>
      <p:ext uri="{BB962C8B-B14F-4D97-AF65-F5344CB8AC3E}">
        <p14:creationId xmlns:p14="http://schemas.microsoft.com/office/powerpoint/2010/main" val="23111307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64102E27-EE3C-4285-BC7B-BF448D1E43E9}"/>
              </a:ext>
            </a:extLst>
          </p:cNvPr>
          <p:cNvSpPr>
            <a:spLocks noGrp="1"/>
          </p:cNvSpPr>
          <p:nvPr>
            <p:ph type="title"/>
          </p:nvPr>
        </p:nvSpPr>
        <p:spPr/>
        <p:txBody>
          <a:bodyPr/>
          <a:lstStyle/>
          <a:p>
            <a:endParaRPr lang="et-EE" dirty="0"/>
          </a:p>
        </p:txBody>
      </p:sp>
      <p:sp>
        <p:nvSpPr>
          <p:cNvPr id="3" name="Sisu kohatäide 2">
            <a:extLst>
              <a:ext uri="{FF2B5EF4-FFF2-40B4-BE49-F238E27FC236}">
                <a16:creationId xmlns:a16="http://schemas.microsoft.com/office/drawing/2014/main" id="{D365A636-4E9E-4676-8963-06A4DC9CFD4B}"/>
              </a:ext>
            </a:extLst>
          </p:cNvPr>
          <p:cNvSpPr>
            <a:spLocks noGrp="1"/>
          </p:cNvSpPr>
          <p:nvPr>
            <p:ph idx="1"/>
          </p:nvPr>
        </p:nvSpPr>
        <p:spPr/>
        <p:txBody>
          <a:bodyPr/>
          <a:lstStyle/>
          <a:p>
            <a:pPr marL="0" indent="0">
              <a:buNone/>
            </a:pPr>
            <a:endParaRPr lang="et-EE" sz="3200" dirty="0"/>
          </a:p>
          <a:p>
            <a:r>
              <a:rPr lang="et-EE" sz="2000" b="1" dirty="0">
                <a:effectLst/>
                <a:ea typeface="Calibri" panose="020F0502020204030204" pitchFamily="34" charset="0"/>
                <a:cs typeface="Times New Roman" panose="02020603050405020304" pitchFamily="18" charset="0"/>
              </a:rPr>
              <a:t>Kavandatav netovõlakoormus </a:t>
            </a:r>
            <a:r>
              <a:rPr lang="et-EE" sz="2000" dirty="0">
                <a:effectLst/>
                <a:ea typeface="Calibri" panose="020F0502020204030204" pitchFamily="34" charset="0"/>
                <a:cs typeface="Times New Roman" panose="02020603050405020304" pitchFamily="18" charset="0"/>
              </a:rPr>
              <a:t>(kohustused miinus likviidsed varad)  2022. aasta lõpuks on </a:t>
            </a:r>
            <a:r>
              <a:rPr lang="et-EE" sz="2000" dirty="0">
                <a:ea typeface="Calibri" panose="020F0502020204030204" pitchFamily="34" charset="0"/>
                <a:cs typeface="Times New Roman" panose="02020603050405020304" pitchFamily="18" charset="0"/>
              </a:rPr>
              <a:t>~4</a:t>
            </a:r>
            <a:r>
              <a:rPr lang="et-EE" sz="2000" dirty="0">
                <a:effectLst/>
                <a:ea typeface="Calibri" panose="020F0502020204030204" pitchFamily="34" charset="0"/>
                <a:cs typeface="Times New Roman" panose="02020603050405020304" pitchFamily="18" charset="0"/>
              </a:rPr>
              <a:t>0% .</a:t>
            </a:r>
          </a:p>
          <a:p>
            <a:r>
              <a:rPr lang="et-EE" sz="2000" dirty="0">
                <a:effectLst/>
                <a:ea typeface="Calibri" panose="020F0502020204030204" pitchFamily="34" charset="0"/>
                <a:cs typeface="Times New Roman" panose="02020603050405020304" pitchFamily="18" charset="0"/>
              </a:rPr>
              <a:t>2023.a netovõlakoormus võib suureneda vastavalt investeeringute rahastamise laenuvajadustest lähtuvalt. Linna ülempiiriks on </a:t>
            </a:r>
            <a:r>
              <a:rPr lang="et-EE" sz="2000" dirty="0">
                <a:ea typeface="Calibri" panose="020F0502020204030204" pitchFamily="34" charset="0"/>
                <a:cs typeface="Times New Roman" panose="02020603050405020304" pitchFamily="18" charset="0"/>
              </a:rPr>
              <a:t>~24</a:t>
            </a:r>
            <a:r>
              <a:rPr lang="et-EE" sz="2000" dirty="0">
                <a:effectLst/>
                <a:ea typeface="Calibri" panose="020F0502020204030204" pitchFamily="34" charset="0"/>
                <a:cs typeface="Times New Roman" panose="02020603050405020304" pitchFamily="18" charset="0"/>
              </a:rPr>
              <a:t> miljonit eurot, mis tähendab, et vajadusel on võimalik täiendavalt laenu võtta.</a:t>
            </a:r>
          </a:p>
          <a:p>
            <a:r>
              <a:rPr lang="et-EE" sz="2000" dirty="0">
                <a:effectLst/>
                <a:ea typeface="Calibri" panose="020F0502020204030204" pitchFamily="34" charset="0"/>
                <a:cs typeface="Times New Roman" panose="02020603050405020304" pitchFamily="18" charset="0"/>
              </a:rPr>
              <a:t> Täiendavate investeeringute elluviimine sõltub saadavatest toetustest ja </a:t>
            </a:r>
            <a:r>
              <a:rPr lang="et-EE" sz="2000" dirty="0" err="1">
                <a:effectLst/>
                <a:ea typeface="Calibri" panose="020F0502020204030204" pitchFamily="34" charset="0"/>
                <a:cs typeface="Times New Roman" panose="02020603050405020304" pitchFamily="18" charset="0"/>
              </a:rPr>
              <a:t>omafinantseerimisvõimekusest</a:t>
            </a:r>
            <a:r>
              <a:rPr lang="et-EE" sz="2000" dirty="0">
                <a:effectLst/>
                <a:ea typeface="Calibri" panose="020F0502020204030204" pitchFamily="34" charset="0"/>
                <a:cs typeface="Times New Roman" panose="02020603050405020304" pitchFamily="18" charset="0"/>
              </a:rPr>
              <a:t>.</a:t>
            </a:r>
            <a:r>
              <a:rPr lang="et-EE" sz="2000" b="1" dirty="0">
                <a:solidFill>
                  <a:srgbClr val="4F81BD"/>
                </a:solidFill>
                <a:effectLst/>
                <a:ea typeface="Calibri" panose="020F0502020204030204" pitchFamily="34" charset="0"/>
                <a:cs typeface="Times New Roman" panose="02020603050405020304" pitchFamily="18" charset="0"/>
              </a:rPr>
              <a:t> </a:t>
            </a:r>
            <a:endParaRPr lang="et-EE" sz="2000" dirty="0">
              <a:effectLst/>
              <a:ea typeface="Calibri" panose="020F0502020204030204" pitchFamily="34" charset="0"/>
              <a:cs typeface="Times New Roman" panose="02020603050405020304" pitchFamily="18" charset="0"/>
            </a:endParaRPr>
          </a:p>
          <a:p>
            <a:r>
              <a:rPr lang="et-EE" sz="2000" b="1" dirty="0">
                <a:effectLst/>
                <a:ea typeface="Calibri" panose="020F0502020204030204" pitchFamily="34" charset="0"/>
                <a:cs typeface="Times New Roman" panose="02020603050405020304" pitchFamily="18" charset="0"/>
              </a:rPr>
              <a:t>likviidsete varade maht </a:t>
            </a:r>
            <a:r>
              <a:rPr lang="et-EE" sz="2000" dirty="0">
                <a:effectLst/>
                <a:ea typeface="Calibri" panose="020F0502020204030204" pitchFamily="34" charset="0"/>
                <a:cs typeface="Times New Roman" panose="02020603050405020304" pitchFamily="18" charset="0"/>
              </a:rPr>
              <a:t>väheneb 2022. aastal ~4 miljoni euroni ehk 17%ni põhitegevuse tuludest.</a:t>
            </a:r>
            <a:endParaRPr lang="et-EE" dirty="0"/>
          </a:p>
        </p:txBody>
      </p:sp>
    </p:spTree>
    <p:extLst>
      <p:ext uri="{BB962C8B-B14F-4D97-AF65-F5344CB8AC3E}">
        <p14:creationId xmlns:p14="http://schemas.microsoft.com/office/powerpoint/2010/main" val="36514706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Pealkiri 1">
            <a:extLst>
              <a:ext uri="{FF2B5EF4-FFF2-40B4-BE49-F238E27FC236}">
                <a16:creationId xmlns:a16="http://schemas.microsoft.com/office/drawing/2014/main" id="{383AB1F5-CC60-4B54-8419-126A1FE843B6}"/>
              </a:ext>
            </a:extLst>
          </p:cNvPr>
          <p:cNvSpPr>
            <a:spLocks noGrp="1"/>
          </p:cNvSpPr>
          <p:nvPr>
            <p:ph type="title"/>
          </p:nvPr>
        </p:nvSpPr>
        <p:spPr>
          <a:xfrm>
            <a:off x="395536" y="2924944"/>
            <a:ext cx="8229600" cy="1143000"/>
          </a:xfrm>
        </p:spPr>
        <p:txBody>
          <a:bodyPr/>
          <a:lstStyle/>
          <a:p>
            <a:r>
              <a:rPr lang="et-EE" altLang="en-US" sz="4000" b="1" dirty="0">
                <a:solidFill>
                  <a:srgbClr val="C00000"/>
                </a:solidFill>
              </a:rPr>
              <a:t>Tänan!</a:t>
            </a:r>
            <a:br>
              <a:rPr lang="et-EE" altLang="en-US" sz="4000" b="1" dirty="0">
                <a:solidFill>
                  <a:srgbClr val="C00000"/>
                </a:solidFill>
              </a:rPr>
            </a:br>
            <a:br>
              <a:rPr lang="et-EE" altLang="en-US" sz="4000" b="1" dirty="0">
                <a:solidFill>
                  <a:srgbClr val="C00000"/>
                </a:solidFill>
              </a:rPr>
            </a:br>
            <a:endParaRPr lang="en-US" alt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Pealkiri 1">
            <a:extLst>
              <a:ext uri="{FF2B5EF4-FFF2-40B4-BE49-F238E27FC236}">
                <a16:creationId xmlns:a16="http://schemas.microsoft.com/office/drawing/2014/main" id="{FE1CF4A1-5CFD-45D2-AB67-6409CE303692}"/>
              </a:ext>
            </a:extLst>
          </p:cNvPr>
          <p:cNvSpPr>
            <a:spLocks noGrp="1"/>
          </p:cNvSpPr>
          <p:nvPr>
            <p:ph type="title"/>
          </p:nvPr>
        </p:nvSpPr>
        <p:spPr/>
        <p:txBody>
          <a:bodyPr/>
          <a:lstStyle/>
          <a:p>
            <a:r>
              <a:rPr lang="et-EE" altLang="et-EE">
                <a:solidFill>
                  <a:srgbClr val="FF0000"/>
                </a:solidFill>
              </a:rPr>
              <a:t>         </a:t>
            </a:r>
            <a:endParaRPr lang="et-EE" altLang="et-EE"/>
          </a:p>
        </p:txBody>
      </p:sp>
      <p:sp>
        <p:nvSpPr>
          <p:cNvPr id="5123" name="Sisu kohatäide 2">
            <a:extLst>
              <a:ext uri="{FF2B5EF4-FFF2-40B4-BE49-F238E27FC236}">
                <a16:creationId xmlns:a16="http://schemas.microsoft.com/office/drawing/2014/main" id="{185C733D-91EF-483B-A2F7-D98045BF8B1B}"/>
              </a:ext>
            </a:extLst>
          </p:cNvPr>
          <p:cNvSpPr>
            <a:spLocks noGrp="1"/>
          </p:cNvSpPr>
          <p:nvPr>
            <p:ph idx="1"/>
          </p:nvPr>
        </p:nvSpPr>
        <p:spPr>
          <a:xfrm>
            <a:off x="539750" y="908720"/>
            <a:ext cx="8229600" cy="5616625"/>
          </a:xfrm>
        </p:spPr>
        <p:txBody>
          <a:bodyPr/>
          <a:lstStyle/>
          <a:p>
            <a:pPr marL="0" indent="0">
              <a:buFont typeface="Arial" charset="0"/>
              <a:buNone/>
              <a:defRPr/>
            </a:pPr>
            <a:endParaRPr lang="et-EE" altLang="et-EE" sz="2400" dirty="0"/>
          </a:p>
          <a:p>
            <a:pPr marL="0" indent="0">
              <a:buFont typeface="Arial" charset="0"/>
              <a:buNone/>
              <a:defRPr/>
            </a:pPr>
            <a:r>
              <a:rPr lang="et-EE" altLang="et-EE" sz="2400" b="1" dirty="0"/>
              <a:t>	Eelarve </a:t>
            </a:r>
            <a:r>
              <a:rPr lang="et-EE" altLang="et-EE" sz="2400" dirty="0"/>
              <a:t>on koostatud tekkepõhiselt. Kulud on kavandatud eelkõige allasutuste ja valdkondade tavapäraseks ülalpidamiseks ning kehtivatest õigusaktidest ja olemasolevatest lepingutest tulenevate kohustuste täitmiseks.</a:t>
            </a:r>
          </a:p>
          <a:p>
            <a:pPr marL="0" indent="0">
              <a:buFont typeface="Arial" charset="0"/>
              <a:buNone/>
              <a:defRPr/>
            </a:pPr>
            <a:endParaRPr lang="et-EE" altLang="et-EE" sz="2400" dirty="0"/>
          </a:p>
          <a:p>
            <a:pPr marL="0" indent="0">
              <a:buNone/>
              <a:defRPr/>
            </a:pPr>
            <a:r>
              <a:rPr lang="et-EE" sz="2400" dirty="0"/>
              <a:t>Rakvere linna eelarve põhilisteks tululiikideks on füüsilise isiku tulumaks ja toetused riigieelarvest.</a:t>
            </a:r>
          </a:p>
          <a:p>
            <a:pPr marL="0" indent="0">
              <a:buNone/>
              <a:defRPr/>
            </a:pPr>
            <a:endParaRPr lang="et-EE" sz="2400" dirty="0"/>
          </a:p>
          <a:p>
            <a:pPr marL="0" indent="0">
              <a:buNone/>
              <a:defRPr/>
            </a:pPr>
            <a:r>
              <a:rPr lang="et-EE" sz="2400" dirty="0"/>
              <a:t>01.10.2022.a seisuga oli Rakveres elanikke 15 120 (01.10.2021 vastav arv 14 816). Võttes arvesse Rahandusministeeriumi prognoose ning 2022.a eeldatavat füüsilise isiku tulumaksu laekumist on 2023.a planeeritud füüsilise isiku tulumaksu tõusu 6%.</a:t>
            </a:r>
          </a:p>
          <a:p>
            <a:pPr marL="0" indent="0">
              <a:buNone/>
              <a:defRPr/>
            </a:pPr>
            <a:endParaRPr lang="et-EE" altLang="et-EE" sz="2400" dirty="0"/>
          </a:p>
          <a:p>
            <a:pPr marL="0" indent="0">
              <a:buNone/>
              <a:defRPr/>
            </a:pPr>
            <a:endParaRPr lang="et-EE" altLang="et-EE" sz="2400" dirty="0"/>
          </a:p>
          <a:p>
            <a:pPr>
              <a:buFont typeface="Arial" charset="0"/>
              <a:buChar char="•"/>
              <a:defRPr/>
            </a:pPr>
            <a:endParaRPr lang="et-EE" altLang="et-EE" dirty="0"/>
          </a:p>
          <a:p>
            <a:pPr marL="0" indent="0">
              <a:buFont typeface="Arial" charset="0"/>
              <a:buNone/>
              <a:defRPr/>
            </a:pPr>
            <a:endParaRPr lang="et-EE" altLang="et-E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EBC60596-8B3C-40D9-AC9F-7DFBC02921A9}"/>
              </a:ext>
            </a:extLst>
          </p:cNvPr>
          <p:cNvSpPr>
            <a:spLocks noGrp="1"/>
          </p:cNvSpPr>
          <p:nvPr>
            <p:ph type="title"/>
          </p:nvPr>
        </p:nvSpPr>
        <p:spPr/>
        <p:txBody>
          <a:bodyPr/>
          <a:lstStyle/>
          <a:p>
            <a:endParaRPr lang="et-EE"/>
          </a:p>
        </p:txBody>
      </p:sp>
      <p:sp>
        <p:nvSpPr>
          <p:cNvPr id="3" name="Sisu kohatäide 2">
            <a:extLst>
              <a:ext uri="{FF2B5EF4-FFF2-40B4-BE49-F238E27FC236}">
                <a16:creationId xmlns:a16="http://schemas.microsoft.com/office/drawing/2014/main" id="{4135D3FC-0F02-4677-A1E1-00B067C121E0}"/>
              </a:ext>
            </a:extLst>
          </p:cNvPr>
          <p:cNvSpPr>
            <a:spLocks noGrp="1"/>
          </p:cNvSpPr>
          <p:nvPr>
            <p:ph idx="1"/>
          </p:nvPr>
        </p:nvSpPr>
        <p:spPr>
          <a:xfrm>
            <a:off x="457200" y="1772816"/>
            <a:ext cx="8229600" cy="4810546"/>
          </a:xfrm>
        </p:spPr>
        <p:txBody>
          <a:bodyPr/>
          <a:lstStyle/>
          <a:p>
            <a:pPr marL="0" indent="0">
              <a:buNone/>
            </a:pPr>
            <a:r>
              <a:rPr lang="et-EE" sz="2400" dirty="0"/>
              <a:t>Rakvere linna 2023.a eelarve </a:t>
            </a:r>
            <a:r>
              <a:rPr lang="et-EE" sz="2400" b="1" dirty="0"/>
              <a:t>eesmärk </a:t>
            </a:r>
            <a:r>
              <a:rPr lang="et-EE" sz="2400" dirty="0"/>
              <a:t>on:</a:t>
            </a:r>
          </a:p>
          <a:p>
            <a:pPr>
              <a:buFont typeface="Wingdings" panose="05000000000000000000" pitchFamily="2" charset="2"/>
              <a:buChar char="ü"/>
            </a:pPr>
            <a:r>
              <a:rPr lang="et-EE" sz="2400" dirty="0"/>
              <a:t>Tagada Rakvere linna tasakaalustatud ja terviklik areng koostöös linnavalitsuse hallatavate asutuste ja koostööpartneritega, et võimaldada linnakodanikele, linna asutustele, ettevõtetele ja linna külalistele võimalikult heal tasemel teenused ning sotsiaalset abi vajavatele linnakodanikele vähemalt rahuldavad hüved ja tingimused toimetulekuks.</a:t>
            </a:r>
          </a:p>
          <a:p>
            <a:pPr>
              <a:buFont typeface="Wingdings" panose="05000000000000000000" pitchFamily="2" charset="2"/>
              <a:buChar char="ü"/>
            </a:pPr>
            <a:r>
              <a:rPr lang="et-EE" sz="2400" dirty="0"/>
              <a:t>Rakvere linnale on kujunenud traditsiooniks konservatiivne eelarvestamine.</a:t>
            </a:r>
          </a:p>
          <a:p>
            <a:pPr>
              <a:buFont typeface="Wingdings" panose="05000000000000000000" pitchFamily="2" charset="2"/>
              <a:buChar char="ü"/>
            </a:pPr>
            <a:r>
              <a:rPr lang="et-EE" sz="2400" dirty="0"/>
              <a:t>Samuti on eesmärgiks olla oma tegevuses avatud ja läbipaistev.</a:t>
            </a:r>
          </a:p>
          <a:p>
            <a:pPr marL="0" indent="0">
              <a:buNone/>
            </a:pPr>
            <a:endParaRPr lang="et-EE" dirty="0"/>
          </a:p>
        </p:txBody>
      </p:sp>
    </p:spTree>
    <p:extLst>
      <p:ext uri="{BB962C8B-B14F-4D97-AF65-F5344CB8AC3E}">
        <p14:creationId xmlns:p14="http://schemas.microsoft.com/office/powerpoint/2010/main" val="1706948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Pealkiri 1">
            <a:extLst>
              <a:ext uri="{FF2B5EF4-FFF2-40B4-BE49-F238E27FC236}">
                <a16:creationId xmlns:a16="http://schemas.microsoft.com/office/drawing/2014/main" id="{719C283D-CF61-47E5-9F84-867886C07376}"/>
              </a:ext>
            </a:extLst>
          </p:cNvPr>
          <p:cNvSpPr>
            <a:spLocks noGrp="1"/>
          </p:cNvSpPr>
          <p:nvPr>
            <p:ph type="title"/>
          </p:nvPr>
        </p:nvSpPr>
        <p:spPr/>
        <p:txBody>
          <a:bodyPr/>
          <a:lstStyle/>
          <a:p>
            <a:endParaRPr lang="et-EE" altLang="et-EE" dirty="0"/>
          </a:p>
        </p:txBody>
      </p:sp>
      <p:sp>
        <p:nvSpPr>
          <p:cNvPr id="28675" name="Sisu kohatäide 2">
            <a:extLst>
              <a:ext uri="{FF2B5EF4-FFF2-40B4-BE49-F238E27FC236}">
                <a16:creationId xmlns:a16="http://schemas.microsoft.com/office/drawing/2014/main" id="{FAEF1AFB-7A28-4CFC-B13D-CB75497CEA83}"/>
              </a:ext>
            </a:extLst>
          </p:cNvPr>
          <p:cNvSpPr>
            <a:spLocks noGrp="1"/>
          </p:cNvSpPr>
          <p:nvPr>
            <p:ph idx="1"/>
          </p:nvPr>
        </p:nvSpPr>
        <p:spPr/>
        <p:txBody>
          <a:bodyPr/>
          <a:lstStyle/>
          <a:p>
            <a:pPr>
              <a:buFont typeface="Arial" charset="0"/>
              <a:buChar char="•"/>
              <a:defRPr/>
            </a:pPr>
            <a:endParaRPr lang="et-EE" altLang="et-EE" dirty="0"/>
          </a:p>
          <a:p>
            <a:pPr>
              <a:buFont typeface="Arial" charset="0"/>
              <a:buChar char="•"/>
              <a:defRPr/>
            </a:pPr>
            <a:r>
              <a:rPr lang="et-EE" altLang="et-EE" dirty="0"/>
              <a:t>2023.a eelarve kogumaht on 31,6 miljonit eurot</a:t>
            </a:r>
          </a:p>
          <a:p>
            <a:pPr marL="0" indent="0">
              <a:buNone/>
              <a:defRPr/>
            </a:pPr>
            <a:endParaRPr lang="et-EE" altLang="et-EE" dirty="0"/>
          </a:p>
          <a:p>
            <a:pPr>
              <a:buFont typeface="Arial" charset="0"/>
              <a:buChar char="•"/>
              <a:defRPr/>
            </a:pPr>
            <a:r>
              <a:rPr lang="et-EE" altLang="et-EE" dirty="0"/>
              <a:t>Põhitegevuse tulud 25,4 miljonit eurot</a:t>
            </a:r>
          </a:p>
          <a:p>
            <a:pPr>
              <a:buFont typeface="Arial" charset="0"/>
              <a:buChar char="•"/>
              <a:defRPr/>
            </a:pPr>
            <a:r>
              <a:rPr lang="et-EE" altLang="et-EE" dirty="0"/>
              <a:t>Põhitegevuse kulud 25,5 miljonit eurot</a:t>
            </a:r>
          </a:p>
          <a:p>
            <a:pPr marL="0" indent="0">
              <a:buFont typeface="Arial" panose="020B0604020202020204" pitchFamily="34" charset="0"/>
              <a:buNone/>
            </a:pPr>
            <a:r>
              <a:rPr lang="et-EE" altLang="et-EE" dirty="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FC9CF4D6-4620-467F-B070-70DDDDADEDA0}"/>
              </a:ext>
            </a:extLst>
          </p:cNvPr>
          <p:cNvSpPr>
            <a:spLocks noGrp="1"/>
          </p:cNvSpPr>
          <p:nvPr>
            <p:ph type="title"/>
          </p:nvPr>
        </p:nvSpPr>
        <p:spPr>
          <a:xfrm>
            <a:off x="1835696" y="274638"/>
            <a:ext cx="6851104" cy="1143000"/>
          </a:xfrm>
        </p:spPr>
        <p:txBody>
          <a:bodyPr/>
          <a:lstStyle/>
          <a:p>
            <a:pPr algn="l"/>
            <a:br>
              <a:rPr lang="et-EE" sz="4400" dirty="0"/>
            </a:br>
            <a:r>
              <a:rPr lang="et-EE" sz="4000" dirty="0"/>
              <a:t>Põhitegevuse </a:t>
            </a:r>
            <a:r>
              <a:rPr lang="et-EE" sz="4000" b="1" dirty="0"/>
              <a:t>TULUD </a:t>
            </a:r>
            <a:br>
              <a:rPr lang="et-EE" sz="4400" b="1" dirty="0"/>
            </a:br>
            <a:endParaRPr lang="et-EE" dirty="0"/>
          </a:p>
        </p:txBody>
      </p:sp>
      <p:sp>
        <p:nvSpPr>
          <p:cNvPr id="3" name="Sisu kohatäide 2">
            <a:extLst>
              <a:ext uri="{FF2B5EF4-FFF2-40B4-BE49-F238E27FC236}">
                <a16:creationId xmlns:a16="http://schemas.microsoft.com/office/drawing/2014/main" id="{67A89212-7CFD-471D-B114-9F5A3B6A4889}"/>
              </a:ext>
            </a:extLst>
          </p:cNvPr>
          <p:cNvSpPr>
            <a:spLocks noGrp="1"/>
          </p:cNvSpPr>
          <p:nvPr>
            <p:ph idx="1"/>
          </p:nvPr>
        </p:nvSpPr>
        <p:spPr>
          <a:xfrm>
            <a:off x="457200" y="1600200"/>
            <a:ext cx="8229600" cy="4781128"/>
          </a:xfrm>
        </p:spPr>
        <p:txBody>
          <a:bodyPr/>
          <a:lstStyle/>
          <a:p>
            <a:pPr marL="0" indent="0" algn="ctr">
              <a:buNone/>
            </a:pPr>
            <a:endParaRPr lang="et-EE" sz="2000" b="1" dirty="0"/>
          </a:p>
          <a:p>
            <a:pPr marL="0" indent="0">
              <a:buNone/>
            </a:pPr>
            <a:r>
              <a:rPr lang="et-EE" sz="2400" dirty="0"/>
              <a:t>kokku </a:t>
            </a:r>
            <a:r>
              <a:rPr lang="et-EE" sz="2400" b="1" dirty="0"/>
              <a:t>25 356 328 </a:t>
            </a:r>
            <a:r>
              <a:rPr lang="et-EE" sz="2400" dirty="0"/>
              <a:t>eurot ( 2021.a 24 707 315 eurot)</a:t>
            </a:r>
          </a:p>
          <a:p>
            <a:pPr marL="0" indent="0">
              <a:spcBef>
                <a:spcPts val="0"/>
              </a:spcBef>
              <a:buNone/>
            </a:pPr>
            <a:r>
              <a:rPr lang="et-EE" sz="2400" dirty="0"/>
              <a:t>MAKSUTULUD					15 873 000 eurot TOETUSED TEGEVUSKULUDEKS	   	  7 434 578 eurot</a:t>
            </a:r>
          </a:p>
          <a:p>
            <a:pPr marL="0" indent="0">
              <a:spcBef>
                <a:spcPts val="0"/>
              </a:spcBef>
              <a:buNone/>
            </a:pPr>
            <a:r>
              <a:rPr lang="et-EE" sz="2000" dirty="0"/>
              <a:t>(sh tasandus- ja toetusfond)</a:t>
            </a:r>
          </a:p>
          <a:p>
            <a:pPr marL="0" indent="0">
              <a:buNone/>
            </a:pPr>
            <a:r>
              <a:rPr lang="et-EE" sz="2400" dirty="0"/>
              <a:t>TULUD KAUPADE JA TEENUSTE MÜÜGIST	  2 004 750 eurot</a:t>
            </a:r>
          </a:p>
          <a:p>
            <a:pPr marL="0" indent="0">
              <a:spcBef>
                <a:spcPts val="0"/>
              </a:spcBef>
              <a:buNone/>
            </a:pPr>
            <a:r>
              <a:rPr lang="et-EE" sz="2400" dirty="0"/>
              <a:t>MUUD TEGEVUSTULUD			        44 000 eurot</a:t>
            </a:r>
          </a:p>
          <a:p>
            <a:pPr marL="0" indent="0">
              <a:spcBef>
                <a:spcPts val="0"/>
              </a:spcBef>
              <a:buNone/>
            </a:pPr>
            <a:r>
              <a:rPr lang="et-EE" sz="2000" dirty="0"/>
              <a:t>(vee erikasutus jms)</a:t>
            </a:r>
          </a:p>
          <a:p>
            <a:pPr marL="0" indent="0">
              <a:buNone/>
            </a:pPr>
            <a:endParaRPr lang="et-EE" dirty="0"/>
          </a:p>
        </p:txBody>
      </p:sp>
    </p:spTree>
    <p:extLst>
      <p:ext uri="{BB962C8B-B14F-4D97-AF65-F5344CB8AC3E}">
        <p14:creationId xmlns:p14="http://schemas.microsoft.com/office/powerpoint/2010/main" val="2292075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C54525E-0218-40F6-9B41-28E47D66A3C8}"/>
              </a:ext>
            </a:extLst>
          </p:cNvPr>
          <p:cNvSpPr>
            <a:spLocks noGrp="1"/>
          </p:cNvSpPr>
          <p:nvPr>
            <p:ph type="title"/>
          </p:nvPr>
        </p:nvSpPr>
        <p:spPr>
          <a:xfrm>
            <a:off x="1907704" y="274638"/>
            <a:ext cx="6779096" cy="994122"/>
          </a:xfrm>
        </p:spPr>
        <p:txBody>
          <a:bodyPr/>
          <a:lstStyle/>
          <a:p>
            <a:pPr algn="l"/>
            <a:r>
              <a:rPr lang="et-EE" sz="4000" dirty="0"/>
              <a:t>2023 põhitegevuse tulude jaotus</a:t>
            </a:r>
          </a:p>
        </p:txBody>
      </p:sp>
      <p:graphicFrame>
        <p:nvGraphicFramePr>
          <p:cNvPr id="5" name="Sisu kohatäide 4">
            <a:extLst>
              <a:ext uri="{FF2B5EF4-FFF2-40B4-BE49-F238E27FC236}">
                <a16:creationId xmlns:a16="http://schemas.microsoft.com/office/drawing/2014/main" id="{A65BF5F0-EC31-4710-9940-0C38057E0CAC}"/>
              </a:ext>
            </a:extLst>
          </p:cNvPr>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38164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5B40308B-0007-4BF2-A087-57925F8B1202}"/>
              </a:ext>
            </a:extLst>
          </p:cNvPr>
          <p:cNvSpPr>
            <a:spLocks noGrp="1"/>
          </p:cNvSpPr>
          <p:nvPr>
            <p:ph type="title"/>
          </p:nvPr>
        </p:nvSpPr>
        <p:spPr>
          <a:xfrm>
            <a:off x="1835696" y="274638"/>
            <a:ext cx="6851104" cy="1143000"/>
          </a:xfrm>
        </p:spPr>
        <p:txBody>
          <a:bodyPr/>
          <a:lstStyle/>
          <a:p>
            <a:pPr algn="l"/>
            <a:br>
              <a:rPr lang="et-EE" sz="4400" dirty="0"/>
            </a:br>
            <a:r>
              <a:rPr lang="et-EE" sz="4000" dirty="0"/>
              <a:t>Põhitegevuse </a:t>
            </a:r>
            <a:r>
              <a:rPr lang="et-EE" sz="4000" b="1" dirty="0"/>
              <a:t>KULUD</a:t>
            </a:r>
            <a:br>
              <a:rPr lang="et-EE" sz="4400" b="1" dirty="0"/>
            </a:br>
            <a:endParaRPr lang="et-EE" dirty="0"/>
          </a:p>
        </p:txBody>
      </p:sp>
      <p:sp>
        <p:nvSpPr>
          <p:cNvPr id="3" name="Sisu kohatäide 2">
            <a:extLst>
              <a:ext uri="{FF2B5EF4-FFF2-40B4-BE49-F238E27FC236}">
                <a16:creationId xmlns:a16="http://schemas.microsoft.com/office/drawing/2014/main" id="{8A05A718-B26F-4035-8DAC-569607367CC5}"/>
              </a:ext>
            </a:extLst>
          </p:cNvPr>
          <p:cNvSpPr>
            <a:spLocks noGrp="1"/>
          </p:cNvSpPr>
          <p:nvPr>
            <p:ph idx="1"/>
          </p:nvPr>
        </p:nvSpPr>
        <p:spPr>
          <a:xfrm>
            <a:off x="457200" y="1124744"/>
            <a:ext cx="8229600" cy="5184576"/>
          </a:xfrm>
        </p:spPr>
        <p:txBody>
          <a:bodyPr/>
          <a:lstStyle/>
          <a:p>
            <a:pPr marL="0" indent="0" algn="ctr">
              <a:buNone/>
            </a:pPr>
            <a:endParaRPr lang="et-EE" sz="2400" dirty="0"/>
          </a:p>
          <a:p>
            <a:pPr marL="0" indent="0" algn="ctr">
              <a:buNone/>
            </a:pPr>
            <a:endParaRPr lang="et-EE" sz="2400" dirty="0"/>
          </a:p>
          <a:p>
            <a:pPr marL="0" indent="0">
              <a:buNone/>
            </a:pPr>
            <a:r>
              <a:rPr lang="et-EE" sz="2400" dirty="0"/>
              <a:t>kokku </a:t>
            </a:r>
            <a:r>
              <a:rPr lang="et-EE" sz="2400" b="1" dirty="0"/>
              <a:t>25 468 244 eurot </a:t>
            </a:r>
            <a:r>
              <a:rPr lang="et-EE" sz="2400" dirty="0"/>
              <a:t>(2021.a 25 370 028 eurot)</a:t>
            </a:r>
          </a:p>
          <a:p>
            <a:pPr marL="0" indent="0">
              <a:buNone/>
            </a:pPr>
            <a:r>
              <a:rPr lang="et-EE" sz="2400" dirty="0"/>
              <a:t>PERSONALIKULUD				13 695 243 eurot</a:t>
            </a:r>
          </a:p>
          <a:p>
            <a:pPr marL="0" indent="0">
              <a:buNone/>
            </a:pPr>
            <a:r>
              <a:rPr lang="et-EE" sz="2400" dirty="0"/>
              <a:t>MAJANDAMISKULUD			                9 968 227 eurot SIHTOTSTARBELISED TOETUSED		  1 109 402 eurot</a:t>
            </a:r>
          </a:p>
          <a:p>
            <a:pPr marL="0" indent="0">
              <a:buNone/>
            </a:pPr>
            <a:r>
              <a:rPr lang="et-EE" sz="2400" dirty="0"/>
              <a:t>SOTSIAALABITOETUSED			     608 672 eurot</a:t>
            </a:r>
          </a:p>
          <a:p>
            <a:pPr marL="0" indent="0">
              <a:buNone/>
            </a:pPr>
            <a:r>
              <a:rPr lang="et-EE" sz="2400" dirty="0"/>
              <a:t>MUUD KULUD	                                                              45 800 eurot</a:t>
            </a:r>
          </a:p>
          <a:p>
            <a:pPr marL="0" indent="0">
              <a:buNone/>
            </a:pPr>
            <a:r>
              <a:rPr lang="et-EE" sz="2400" dirty="0"/>
              <a:t>MITTESIHTOTSTARBELISED TOETUSED	        40 900 eurot</a:t>
            </a:r>
          </a:p>
          <a:p>
            <a:pPr marL="0" indent="0">
              <a:buNone/>
            </a:pPr>
            <a:endParaRPr lang="et-EE" sz="2400" dirty="0"/>
          </a:p>
        </p:txBody>
      </p:sp>
    </p:spTree>
    <p:extLst>
      <p:ext uri="{BB962C8B-B14F-4D97-AF65-F5344CB8AC3E}">
        <p14:creationId xmlns:p14="http://schemas.microsoft.com/office/powerpoint/2010/main" val="925876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C54525E-0218-40F6-9B41-28E47D66A3C8}"/>
              </a:ext>
            </a:extLst>
          </p:cNvPr>
          <p:cNvSpPr>
            <a:spLocks noGrp="1"/>
          </p:cNvSpPr>
          <p:nvPr>
            <p:ph type="title"/>
          </p:nvPr>
        </p:nvSpPr>
        <p:spPr>
          <a:xfrm>
            <a:off x="1907704" y="274638"/>
            <a:ext cx="6779096" cy="994122"/>
          </a:xfrm>
        </p:spPr>
        <p:txBody>
          <a:bodyPr/>
          <a:lstStyle/>
          <a:p>
            <a:pPr algn="l"/>
            <a:r>
              <a:rPr lang="et-EE" sz="4000" dirty="0"/>
              <a:t>2023 põhitegevuse kulude jaotus</a:t>
            </a:r>
          </a:p>
        </p:txBody>
      </p:sp>
      <p:graphicFrame>
        <p:nvGraphicFramePr>
          <p:cNvPr id="11" name="Sisu kohatäide 10">
            <a:extLst>
              <a:ext uri="{FF2B5EF4-FFF2-40B4-BE49-F238E27FC236}">
                <a16:creationId xmlns:a16="http://schemas.microsoft.com/office/drawing/2014/main" id="{022AB544-7482-48F1-BB8C-B46364BC6203}"/>
              </a:ext>
            </a:extLst>
          </p:cNvPr>
          <p:cNvGraphicFramePr>
            <a:graphicFrameLocks noGrp="1"/>
          </p:cNvGraphicFramePr>
          <p:nvPr>
            <p:ph idx="1"/>
            <p:extLst>
              <p:ext uri="{D42A27DB-BD31-4B8C-83A1-F6EECF244321}">
                <p14:modId xmlns:p14="http://schemas.microsoft.com/office/powerpoint/2010/main" val="3508861756"/>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18929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B689BCA8-7BAA-4B25-BC65-5742140A2155}"/>
              </a:ext>
            </a:extLst>
          </p:cNvPr>
          <p:cNvSpPr>
            <a:spLocks noGrp="1"/>
          </p:cNvSpPr>
          <p:nvPr>
            <p:ph type="title"/>
          </p:nvPr>
        </p:nvSpPr>
        <p:spPr>
          <a:xfrm>
            <a:off x="1835696" y="476672"/>
            <a:ext cx="6851104" cy="1368152"/>
          </a:xfrm>
        </p:spPr>
        <p:txBody>
          <a:bodyPr/>
          <a:lstStyle/>
          <a:p>
            <a:pPr algn="l"/>
            <a:r>
              <a:rPr lang="et-EE" sz="4000" dirty="0"/>
              <a:t>Põhitegevuse kulud jaotuvad üheksa erineva valdkonna vahel</a:t>
            </a:r>
          </a:p>
        </p:txBody>
      </p:sp>
      <p:sp>
        <p:nvSpPr>
          <p:cNvPr id="3" name="Sisu kohatäide 2">
            <a:extLst>
              <a:ext uri="{FF2B5EF4-FFF2-40B4-BE49-F238E27FC236}">
                <a16:creationId xmlns:a16="http://schemas.microsoft.com/office/drawing/2014/main" id="{7A0E937D-9B8D-4269-A438-C14373147194}"/>
              </a:ext>
            </a:extLst>
          </p:cNvPr>
          <p:cNvSpPr>
            <a:spLocks noGrp="1"/>
          </p:cNvSpPr>
          <p:nvPr>
            <p:ph idx="1"/>
          </p:nvPr>
        </p:nvSpPr>
        <p:spPr>
          <a:xfrm>
            <a:off x="611560" y="2204864"/>
            <a:ext cx="8229600" cy="4525963"/>
          </a:xfrm>
        </p:spPr>
        <p:txBody>
          <a:bodyPr/>
          <a:lstStyle/>
          <a:p>
            <a:pPr lvl="0"/>
            <a:r>
              <a:rPr lang="et-EE" sz="2000" b="1" dirty="0"/>
              <a:t>Haridus</a:t>
            </a:r>
            <a:r>
              <a:rPr lang="et-EE" sz="2000" dirty="0"/>
              <a:t> moodustab põhitegevuse kuludest 50% ehk 12,8 miljonit eurot</a:t>
            </a:r>
          </a:p>
          <a:p>
            <a:pPr lvl="0"/>
            <a:r>
              <a:rPr lang="et-EE" sz="2000" b="1" dirty="0"/>
              <a:t>Vaba aeg, kultuur ja religioon</a:t>
            </a:r>
            <a:r>
              <a:rPr lang="et-EE" sz="2000" dirty="0"/>
              <a:t>  moodustab 14% ehk 3,7 miljonit eurot</a:t>
            </a:r>
          </a:p>
          <a:p>
            <a:pPr lvl="0"/>
            <a:r>
              <a:rPr lang="et-EE" sz="2000" b="1" dirty="0"/>
              <a:t>Sotsiaalne kaitse</a:t>
            </a:r>
            <a:r>
              <a:rPr lang="et-EE" sz="2000" dirty="0"/>
              <a:t> moodustas 12% ehk 3,1 miljonit eurot</a:t>
            </a:r>
          </a:p>
          <a:p>
            <a:r>
              <a:rPr lang="et-EE" sz="2000" dirty="0"/>
              <a:t>Ülejäänud 24% põhitegevuse kuludest ehk 6,2 miljonit eurot jaguneb kuue valdkonna vahel järgmiselt:</a:t>
            </a:r>
          </a:p>
          <a:p>
            <a:pPr lvl="1"/>
            <a:r>
              <a:rPr lang="et-EE" sz="2000" b="1" dirty="0"/>
              <a:t>Majandus</a:t>
            </a:r>
            <a:r>
              <a:rPr lang="et-EE" sz="2000" dirty="0"/>
              <a:t> 9% ehk 2,2 miljonit eurot;</a:t>
            </a:r>
          </a:p>
          <a:p>
            <a:pPr lvl="1"/>
            <a:r>
              <a:rPr lang="et-EE" sz="2000" b="1" dirty="0"/>
              <a:t>Üldised valitsussektori teenused </a:t>
            </a:r>
            <a:r>
              <a:rPr lang="et-EE" sz="2000" dirty="0"/>
              <a:t>8% ehk 2,0 miljonit eurot;</a:t>
            </a:r>
          </a:p>
          <a:p>
            <a:pPr lvl="1"/>
            <a:r>
              <a:rPr lang="et-EE" sz="2000" b="1" dirty="0"/>
              <a:t>Keskkonnakaitse </a:t>
            </a:r>
            <a:r>
              <a:rPr lang="et-EE" sz="2000" dirty="0"/>
              <a:t>4% ehk 1,0 miljonit eurot;</a:t>
            </a:r>
          </a:p>
          <a:p>
            <a:pPr lvl="1"/>
            <a:r>
              <a:rPr lang="et-EE" sz="2000" b="1" dirty="0"/>
              <a:t>Elamu- ja kommunaalmajandus </a:t>
            </a:r>
            <a:r>
              <a:rPr lang="et-EE" sz="2000" dirty="0"/>
              <a:t>3% ehk 782 tuhat eurot;</a:t>
            </a:r>
          </a:p>
          <a:p>
            <a:pPr lvl="1"/>
            <a:r>
              <a:rPr lang="et-EE" sz="2000" b="1" dirty="0"/>
              <a:t>Tervishoid </a:t>
            </a:r>
            <a:r>
              <a:rPr lang="et-EE" sz="2000" dirty="0"/>
              <a:t>ja</a:t>
            </a:r>
            <a:r>
              <a:rPr lang="et-EE" sz="2000" b="1" dirty="0"/>
              <a:t> Avalik kord ja julgeolek </a:t>
            </a:r>
            <a:r>
              <a:rPr lang="et-EE" sz="2000" dirty="0"/>
              <a:t>kokku</a:t>
            </a:r>
            <a:r>
              <a:rPr lang="et-EE" sz="2000" b="1" dirty="0"/>
              <a:t> </a:t>
            </a:r>
            <a:r>
              <a:rPr lang="et-EE" sz="2000" dirty="0"/>
              <a:t>alla 1% ehk 187 tuhat eurot.</a:t>
            </a:r>
          </a:p>
          <a:p>
            <a:pPr marL="0" indent="0">
              <a:buNone/>
            </a:pPr>
            <a:endParaRPr lang="et-EE" dirty="0"/>
          </a:p>
        </p:txBody>
      </p:sp>
    </p:spTree>
    <p:extLst>
      <p:ext uri="{BB962C8B-B14F-4D97-AF65-F5344CB8AC3E}">
        <p14:creationId xmlns:p14="http://schemas.microsoft.com/office/powerpoint/2010/main" val="1366712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arkvarakomplekti Office kujundus">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14058</TotalTime>
  <Words>1220</Words>
  <Application>Microsoft Office PowerPoint</Application>
  <PresentationFormat>Ekraaniseanss (4:3)</PresentationFormat>
  <Paragraphs>146</Paragraphs>
  <Slides>19</Slides>
  <Notes>0</Notes>
  <HiddenSlides>0</HiddenSlides>
  <MMClips>0</MMClips>
  <ScaleCrop>false</ScaleCrop>
  <HeadingPairs>
    <vt:vector size="6" baseType="variant">
      <vt:variant>
        <vt:lpstr>Kasutatud fondid</vt:lpstr>
      </vt:variant>
      <vt:variant>
        <vt:i4>4</vt:i4>
      </vt:variant>
      <vt:variant>
        <vt:lpstr>Kujundus</vt:lpstr>
      </vt:variant>
      <vt:variant>
        <vt:i4>1</vt:i4>
      </vt:variant>
      <vt:variant>
        <vt:lpstr>Slaidipealkirjad</vt:lpstr>
      </vt:variant>
      <vt:variant>
        <vt:i4>19</vt:i4>
      </vt:variant>
    </vt:vector>
  </HeadingPairs>
  <TitlesOfParts>
    <vt:vector size="24" baseType="lpstr">
      <vt:lpstr>Arial</vt:lpstr>
      <vt:lpstr>Calibri</vt:lpstr>
      <vt:lpstr>Symbol</vt:lpstr>
      <vt:lpstr>Wingdings</vt:lpstr>
      <vt:lpstr>Office Theme</vt:lpstr>
      <vt:lpstr>PowerPointi esitlus</vt:lpstr>
      <vt:lpstr>         </vt:lpstr>
      <vt:lpstr>PowerPointi esitlus</vt:lpstr>
      <vt:lpstr>PowerPointi esitlus</vt:lpstr>
      <vt:lpstr> Põhitegevuse TULUD  </vt:lpstr>
      <vt:lpstr>2023 põhitegevuse tulude jaotus</vt:lpstr>
      <vt:lpstr> Põhitegevuse KULUD </vt:lpstr>
      <vt:lpstr>2023 põhitegevuse kulude jaotus</vt:lpstr>
      <vt:lpstr>Põhitegevuse kulud jaotuvad üheksa erineva valdkonna vahel</vt:lpstr>
      <vt:lpstr>2023 põhitegevuse kulude jaotus valdkondade vahel</vt:lpstr>
      <vt:lpstr>Rakvere linna 2023.a eelarve investeeringud 3,8 miljonit eurot</vt:lpstr>
      <vt:lpstr>2023 investeeringute jaotus valdkondade vahel</vt:lpstr>
      <vt:lpstr>Rakvere linna 2023.a eelarve eelnõu</vt:lpstr>
      <vt:lpstr>Rakvere linna 2023.a eelarve eelnõu</vt:lpstr>
      <vt:lpstr>Rakvere linna 2023.a eelarve eelnõu</vt:lpstr>
      <vt:lpstr>Rakvere linna 2022.a eelarve eelnõu</vt:lpstr>
      <vt:lpstr>Laenukohustused</vt:lpstr>
      <vt:lpstr>PowerPointi esitlus</vt:lpstr>
      <vt:lpstr>Tänan!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PowerPointi esitlus</dc:title>
  <dc:creator>Triin</dc:creator>
  <cp:lastModifiedBy>Ruth Jõgiste</cp:lastModifiedBy>
  <cp:revision>409</cp:revision>
  <cp:lastPrinted>2022-10-18T12:23:38Z</cp:lastPrinted>
  <dcterms:created xsi:type="dcterms:W3CDTF">2012-04-02T08:04:10Z</dcterms:created>
  <dcterms:modified xsi:type="dcterms:W3CDTF">2022-10-19T13:45:23Z</dcterms:modified>
</cp:coreProperties>
</file>